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Lst>
  <p:notesMasterIdLst>
    <p:notesMasterId r:id="rId36"/>
  </p:notesMasterIdLst>
  <p:sldIdLst>
    <p:sldId id="256" r:id="rId2"/>
    <p:sldId id="257" r:id="rId3"/>
    <p:sldId id="258" r:id="rId4"/>
    <p:sldId id="259" r:id="rId5"/>
    <p:sldId id="267" r:id="rId6"/>
    <p:sldId id="268" r:id="rId7"/>
    <p:sldId id="269" r:id="rId8"/>
    <p:sldId id="270" r:id="rId9"/>
    <p:sldId id="271" r:id="rId10"/>
    <p:sldId id="272" r:id="rId11"/>
    <p:sldId id="273" r:id="rId12"/>
    <p:sldId id="274" r:id="rId13"/>
    <p:sldId id="275" r:id="rId14"/>
    <p:sldId id="276" r:id="rId15"/>
    <p:sldId id="277" r:id="rId16"/>
    <p:sldId id="278" r:id="rId17"/>
    <p:sldId id="281" r:id="rId18"/>
    <p:sldId id="279" r:id="rId19"/>
    <p:sldId id="282" r:id="rId20"/>
    <p:sldId id="284" r:id="rId21"/>
    <p:sldId id="280" r:id="rId22"/>
    <p:sldId id="285" r:id="rId23"/>
    <p:sldId id="283" r:id="rId24"/>
    <p:sldId id="286" r:id="rId25"/>
    <p:sldId id="287" r:id="rId26"/>
    <p:sldId id="289" r:id="rId27"/>
    <p:sldId id="288" r:id="rId28"/>
    <p:sldId id="290" r:id="rId29"/>
    <p:sldId id="291" r:id="rId30"/>
    <p:sldId id="292" r:id="rId31"/>
    <p:sldId id="293" r:id="rId32"/>
    <p:sldId id="264" r:id="rId33"/>
    <p:sldId id="265" r:id="rId34"/>
    <p:sldId id="26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8925AE-EBA5-42F5-B04C-C4BC15260364}" v="545" dt="2021-10-18T00:53:31.8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52" autoAdjust="0"/>
    <p:restoredTop sz="94249" autoAdjust="0"/>
  </p:normalViewPr>
  <p:slideViewPr>
    <p:cSldViewPr snapToGrid="0">
      <p:cViewPr varScale="1">
        <p:scale>
          <a:sx n="65" d="100"/>
          <a:sy n="65" d="100"/>
        </p:scale>
        <p:origin x="72"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0F9A59-E4CF-4CB7-AF75-781BADC532A5}" type="datetimeFigureOut">
              <a:rPr lang="en-US" smtClean="0"/>
              <a:t>3/17/2022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B3CF6D-C066-4C18-8BA4-E81EC3E5718E}" type="slidenum">
              <a:rPr lang="en-US" smtClean="0"/>
              <a:t>‹#›</a:t>
            </a:fld>
            <a:endParaRPr lang="en-US"/>
          </a:p>
        </p:txBody>
      </p:sp>
    </p:spTree>
    <p:extLst>
      <p:ext uri="{BB962C8B-B14F-4D97-AF65-F5344CB8AC3E}">
        <p14:creationId xmlns:p14="http://schemas.microsoft.com/office/powerpoint/2010/main" val="2995639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Register for TAP</a:t>
            </a:r>
          </a:p>
          <a:p>
            <a:r>
              <a:rPr lang="en-US" dirty="0"/>
              <a:t>Capitalize tap</a:t>
            </a:r>
          </a:p>
        </p:txBody>
      </p:sp>
      <p:sp>
        <p:nvSpPr>
          <p:cNvPr id="4" name="Slide Number Placeholder 3"/>
          <p:cNvSpPr>
            <a:spLocks noGrp="1"/>
          </p:cNvSpPr>
          <p:nvPr>
            <p:ph type="sldNum" sz="quarter" idx="5"/>
          </p:nvPr>
        </p:nvSpPr>
        <p:spPr/>
        <p:txBody>
          <a:bodyPr/>
          <a:lstStyle/>
          <a:p>
            <a:fld id="{CAB3CF6D-C066-4C18-8BA4-E81EC3E5718E}" type="slidenum">
              <a:rPr lang="en-US" smtClean="0"/>
              <a:t>2</a:t>
            </a:fld>
            <a:endParaRPr lang="en-US"/>
          </a:p>
        </p:txBody>
      </p:sp>
    </p:spTree>
    <p:extLst>
      <p:ext uri="{BB962C8B-B14F-4D97-AF65-F5344CB8AC3E}">
        <p14:creationId xmlns:p14="http://schemas.microsoft.com/office/powerpoint/2010/main" val="3936262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https://www.aauw.org/resources/research/the-stem-gap/#:~:text=Women%20make%20up%20only%2028%25%20of%20the%20workforce,like%20computer%20science%20and%20engineering.%20Why%20So%20Few%3F</a:t>
            </a:r>
          </a:p>
          <a:p>
            <a:endParaRPr lang="en-US" dirty="0"/>
          </a:p>
          <a:p>
            <a:r>
              <a:rPr lang="en-US" dirty="0"/>
              <a:t>https://www.azquotes.com/quotes/topics/outreach.html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ea typeface="Calibri" panose="020F0502020204030204" pitchFamily="34" charset="0"/>
                <a:cs typeface="Times New Roman" panose="02020603050405020304" pitchFamily="18" charset="0"/>
              </a:rPr>
              <a:t>We </a:t>
            </a:r>
            <a:r>
              <a:rPr lang="en-US" dirty="0">
                <a:latin typeface="Calibri" panose="020F0502020204030204" pitchFamily="34" charset="0"/>
                <a:ea typeface="Calibri" panose="020F0502020204030204" pitchFamily="34" charset="0"/>
                <a:cs typeface="Times New Roman" panose="02020603050405020304" pitchFamily="18" charset="0"/>
              </a:rPr>
              <a:t>are committed and motivated to pouring all that we can into the generations coming behind us.</a:t>
            </a:r>
          </a:p>
          <a:p>
            <a:endParaRPr lang="en-US" dirty="0"/>
          </a:p>
        </p:txBody>
      </p:sp>
      <p:sp>
        <p:nvSpPr>
          <p:cNvPr id="4" name="Slide Number Placeholder 3"/>
          <p:cNvSpPr>
            <a:spLocks noGrp="1"/>
          </p:cNvSpPr>
          <p:nvPr>
            <p:ph type="sldNum" sz="quarter" idx="5"/>
          </p:nvPr>
        </p:nvSpPr>
        <p:spPr/>
        <p:txBody>
          <a:bodyPr/>
          <a:lstStyle/>
          <a:p>
            <a:fld id="{CAB3CF6D-C066-4C18-8BA4-E81EC3E5718E}" type="slidenum">
              <a:rPr lang="en-US" smtClean="0"/>
              <a:t>3</a:t>
            </a:fld>
            <a:endParaRPr lang="en-US"/>
          </a:p>
        </p:txBody>
      </p:sp>
    </p:spTree>
    <p:extLst>
      <p:ext uri="{BB962C8B-B14F-4D97-AF65-F5344CB8AC3E}">
        <p14:creationId xmlns:p14="http://schemas.microsoft.com/office/powerpoint/2010/main" val="663284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B3CF6D-C066-4C18-8BA4-E81EC3E5718E}" type="slidenum">
              <a:rPr lang="en-US" smtClean="0"/>
              <a:t>4</a:t>
            </a:fld>
            <a:endParaRPr lang="en-US"/>
          </a:p>
        </p:txBody>
      </p:sp>
    </p:spTree>
    <p:extLst>
      <p:ext uri="{BB962C8B-B14F-4D97-AF65-F5344CB8AC3E}">
        <p14:creationId xmlns:p14="http://schemas.microsoft.com/office/powerpoint/2010/main" val="3409500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3/17/2022</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167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3/17/2022</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38558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3/17/2022</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297273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3/17/2022</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584161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3/17/2022</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786528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3/17/2022</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197231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3/17/2022</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91071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3/17/2022</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007848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3/17/2022</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977565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3/17/2022</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135355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3/17/2022</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1674702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3/17/2022</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49937341"/>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18" r:id="rId6"/>
    <p:sldLayoutId id="2147483814" r:id="rId7"/>
    <p:sldLayoutId id="2147483815" r:id="rId8"/>
    <p:sldLayoutId id="2147483816" r:id="rId9"/>
    <p:sldLayoutId id="2147483817" r:id="rId10"/>
    <p:sldLayoutId id="2147483819"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JPG"/><Relationship Id="rId4" Type="http://schemas.openxmlformats.org/officeDocument/2006/relationships/image" Target="../media/image46.JPG"/></Relationships>
</file>

<file path=ppt/slides/_rels/slide2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ngcproject.org/statistics"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microsoft.com/office/2017/06/relationships/model3d" Target="../media/model3d3.glb"/><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microsoft.com/office/2017/06/relationships/model3d" Target="../media/model3d4.glb"/><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jpeg"/><Relationship Id="rId7" Type="http://schemas.microsoft.com/office/2017/06/relationships/model3d" Target="../media/model3d2.glb"/><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hyperlink" Target="https://scratch.mit.edu/projects/57531242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cratch.mit.edu/projects/582468441" TargetMode="External"/><Relationship Id="rId2" Type="http://schemas.openxmlformats.org/officeDocument/2006/relationships/hyperlink" Target="https://scratch.mit.edu/"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91C2F78B-DEE8-4195-A196-DFC51BDAD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A1D79D08-4BE8-4799-BE09-5078DFEE2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8" name="Straight Connector 37">
            <a:extLst>
              <a:ext uri="{FF2B5EF4-FFF2-40B4-BE49-F238E27FC236}">
                <a16:creationId xmlns:a16="http://schemas.microsoft.com/office/drawing/2014/main" id="{C95D65A1-16CB-407F-993F-2A6D59BCC0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p of the land&#10;&#10;Description automatically generated with low confidence">
            <a:extLst>
              <a:ext uri="{FF2B5EF4-FFF2-40B4-BE49-F238E27FC236}">
                <a16:creationId xmlns:a16="http://schemas.microsoft.com/office/drawing/2014/main" id="{7FB196FC-1A88-4B06-8B0D-D0BB82255F82}"/>
              </a:ext>
            </a:extLst>
          </p:cNvPr>
          <p:cNvPicPr>
            <a:picLocks noChangeAspect="1"/>
          </p:cNvPicPr>
          <p:nvPr/>
        </p:nvPicPr>
        <p:blipFill rotWithShape="1">
          <a:blip r:embed="rId2"/>
          <a:srcRect l="2101" r="10333" b="-1"/>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42" name="Freeform: Shape 41">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2A76DB-E062-498C-AEC8-4F85B439746D}"/>
              </a:ext>
            </a:extLst>
          </p:cNvPr>
          <p:cNvSpPr>
            <a:spLocks noGrp="1"/>
          </p:cNvSpPr>
          <p:nvPr>
            <p:ph type="ctrTitle"/>
          </p:nvPr>
        </p:nvSpPr>
        <p:spPr>
          <a:xfrm>
            <a:off x="347871" y="230708"/>
            <a:ext cx="5920740" cy="1360898"/>
          </a:xfrm>
        </p:spPr>
        <p:txBody>
          <a:bodyPr vert="horz" lIns="91440" tIns="45720" rIns="91440" bIns="45720" rtlCol="0" anchor="ctr" anchorCtr="0">
            <a:normAutofit/>
          </a:bodyPr>
          <a:lstStyle/>
          <a:p>
            <a:r>
              <a:rPr lang="en-US" kern="1200" dirty="0">
                <a:solidFill>
                  <a:schemeClr val="accent4">
                    <a:lumMod val="60000"/>
                    <a:lumOff val="40000"/>
                  </a:schemeClr>
                </a:solidFill>
                <a:latin typeface="Bembo" panose="02020502050201020203" pitchFamily="18" charset="0"/>
              </a:rPr>
              <a:t>OCEAN RESCUE</a:t>
            </a:r>
          </a:p>
        </p:txBody>
      </p:sp>
      <p:sp>
        <p:nvSpPr>
          <p:cNvPr id="3" name="Subtitle 2">
            <a:extLst>
              <a:ext uri="{FF2B5EF4-FFF2-40B4-BE49-F238E27FC236}">
                <a16:creationId xmlns:a16="http://schemas.microsoft.com/office/drawing/2014/main" id="{75B08A66-5EB4-4217-A87A-BCBE1A0A5E0F}"/>
              </a:ext>
            </a:extLst>
          </p:cNvPr>
          <p:cNvSpPr>
            <a:spLocks noGrp="1"/>
          </p:cNvSpPr>
          <p:nvPr>
            <p:ph type="subTitle" idx="1"/>
          </p:nvPr>
        </p:nvSpPr>
        <p:spPr>
          <a:xfrm>
            <a:off x="347872" y="2233834"/>
            <a:ext cx="4442790" cy="2934509"/>
          </a:xfrm>
        </p:spPr>
        <p:txBody>
          <a:bodyPr vert="horz" lIns="91440" tIns="45720" rIns="91440" bIns="45720" rtlCol="0">
            <a:normAutofit fontScale="92500" lnSpcReduction="20000"/>
          </a:bodyPr>
          <a:lstStyle/>
          <a:p>
            <a:pPr>
              <a:lnSpc>
                <a:spcPct val="120000"/>
              </a:lnSpc>
            </a:pPr>
            <a:r>
              <a:rPr lang="en-US" sz="3200" u="sng" dirty="0">
                <a:solidFill>
                  <a:srgbClr val="00B0F0"/>
                </a:solidFill>
                <a:latin typeface="Bembo" panose="02020502050201020203" pitchFamily="18" charset="0"/>
              </a:rPr>
              <a:t>“THE NANNIES”</a:t>
            </a:r>
          </a:p>
          <a:p>
            <a:pPr indent="-228600">
              <a:lnSpc>
                <a:spcPct val="120000"/>
              </a:lnSpc>
              <a:buFont typeface="Arial" panose="020B0604020202020204" pitchFamily="34" charset="0"/>
              <a:buChar char="•"/>
            </a:pPr>
            <a:r>
              <a:rPr lang="en-US" sz="3200" dirty="0">
                <a:solidFill>
                  <a:srgbClr val="00B0F0"/>
                </a:solidFill>
                <a:latin typeface="Bembo" panose="02020502050201020203" pitchFamily="18" charset="0"/>
              </a:rPr>
              <a:t>Katiera Boone</a:t>
            </a:r>
          </a:p>
          <a:p>
            <a:pPr indent="-228600">
              <a:lnSpc>
                <a:spcPct val="120000"/>
              </a:lnSpc>
              <a:buFont typeface="Arial" panose="020B0604020202020204" pitchFamily="34" charset="0"/>
              <a:buChar char="•"/>
            </a:pPr>
            <a:r>
              <a:rPr lang="en-US" sz="3200" dirty="0">
                <a:solidFill>
                  <a:srgbClr val="00B0F0"/>
                </a:solidFill>
                <a:latin typeface="Bembo" panose="02020502050201020203" pitchFamily="18" charset="0"/>
              </a:rPr>
              <a:t>Jae’da Williams</a:t>
            </a:r>
          </a:p>
          <a:p>
            <a:pPr indent="-228600">
              <a:lnSpc>
                <a:spcPct val="120000"/>
              </a:lnSpc>
              <a:buFont typeface="Arial" panose="020B0604020202020204" pitchFamily="34" charset="0"/>
              <a:buChar char="•"/>
            </a:pPr>
            <a:r>
              <a:rPr lang="en-US" sz="3200" dirty="0">
                <a:solidFill>
                  <a:srgbClr val="00B0F0"/>
                </a:solidFill>
                <a:latin typeface="Bembo" panose="02020502050201020203" pitchFamily="18" charset="0"/>
              </a:rPr>
              <a:t>Haya Al-</a:t>
            </a:r>
            <a:r>
              <a:rPr lang="en-US" sz="3200" dirty="0" err="1">
                <a:solidFill>
                  <a:srgbClr val="00B0F0"/>
                </a:solidFill>
                <a:latin typeface="Bembo" panose="02020502050201020203" pitchFamily="18" charset="0"/>
              </a:rPr>
              <a:t>ghazouli</a:t>
            </a:r>
            <a:endParaRPr lang="en-US" sz="3200" dirty="0">
              <a:solidFill>
                <a:srgbClr val="00B0F0"/>
              </a:solidFill>
              <a:latin typeface="Bembo" panose="02020502050201020203" pitchFamily="18" charset="0"/>
            </a:endParaRPr>
          </a:p>
          <a:p>
            <a:pPr indent="-228600">
              <a:lnSpc>
                <a:spcPct val="120000"/>
              </a:lnSpc>
              <a:buFont typeface="Arial" panose="020B0604020202020204" pitchFamily="34" charset="0"/>
              <a:buChar char="•"/>
            </a:pPr>
            <a:r>
              <a:rPr lang="en-US" sz="3200" dirty="0">
                <a:solidFill>
                  <a:srgbClr val="00B0F0"/>
                </a:solidFill>
                <a:latin typeface="Bembo" panose="02020502050201020203" pitchFamily="18" charset="0"/>
              </a:rPr>
              <a:t>Sara Alashqar</a:t>
            </a:r>
          </a:p>
        </p:txBody>
      </p:sp>
    </p:spTree>
    <p:extLst>
      <p:ext uri="{BB962C8B-B14F-4D97-AF65-F5344CB8AC3E}">
        <p14:creationId xmlns:p14="http://schemas.microsoft.com/office/powerpoint/2010/main" val="126829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EEA73-4FD8-43B8-ADBB-724033A1B4D2}"/>
              </a:ext>
            </a:extLst>
          </p:cNvPr>
          <p:cNvSpPr>
            <a:spLocks noGrp="1"/>
          </p:cNvSpPr>
          <p:nvPr>
            <p:ph type="title"/>
          </p:nvPr>
        </p:nvSpPr>
        <p:spPr>
          <a:xfrm>
            <a:off x="970722" y="70960"/>
            <a:ext cx="9905999" cy="887896"/>
          </a:xfrm>
        </p:spPr>
        <p:txBody>
          <a:bodyPr/>
          <a:lstStyle/>
          <a:p>
            <a:r>
              <a:rPr lang="en-US" dirty="0"/>
              <a:t>GETTING OUR MAIN SPRITE TO MOVE</a:t>
            </a:r>
          </a:p>
        </p:txBody>
      </p:sp>
      <p:pic>
        <p:nvPicPr>
          <p:cNvPr id="5" name="Content Placeholder 4" descr="Diagram&#10;&#10;Description automatically generated with low confidence">
            <a:extLst>
              <a:ext uri="{FF2B5EF4-FFF2-40B4-BE49-F238E27FC236}">
                <a16:creationId xmlns:a16="http://schemas.microsoft.com/office/drawing/2014/main" id="{54B3D79C-527F-4228-B8B4-A03BF4EEF7C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652" r="31293" b="29020"/>
          <a:stretch/>
        </p:blipFill>
        <p:spPr>
          <a:xfrm>
            <a:off x="970722" y="2057400"/>
            <a:ext cx="3986211" cy="4613383"/>
          </a:xfrm>
        </p:spPr>
      </p:pic>
      <p:sp>
        <p:nvSpPr>
          <p:cNvPr id="6" name="TextBox 5">
            <a:extLst>
              <a:ext uri="{FF2B5EF4-FFF2-40B4-BE49-F238E27FC236}">
                <a16:creationId xmlns:a16="http://schemas.microsoft.com/office/drawing/2014/main" id="{09C73D79-D32C-4C2A-AAA7-D1D37A7FDA82}"/>
              </a:ext>
            </a:extLst>
          </p:cNvPr>
          <p:cNvSpPr txBox="1"/>
          <p:nvPr/>
        </p:nvSpPr>
        <p:spPr>
          <a:xfrm>
            <a:off x="970722" y="1041737"/>
            <a:ext cx="4195762" cy="1015663"/>
          </a:xfrm>
          <a:prstGeom prst="rect">
            <a:avLst/>
          </a:prstGeom>
          <a:noFill/>
        </p:spPr>
        <p:txBody>
          <a:bodyPr wrap="square" rtlCol="0">
            <a:spAutoFit/>
          </a:bodyPr>
          <a:lstStyle/>
          <a:p>
            <a:r>
              <a:rPr lang="en-US" sz="2000" dirty="0"/>
              <a:t>DRAG AND DROP YOR IF THEN STATEMENT ONTO THE WORLSPACE</a:t>
            </a:r>
          </a:p>
        </p:txBody>
      </p:sp>
      <p:pic>
        <p:nvPicPr>
          <p:cNvPr id="8" name="Picture 7" descr="Graphical user interface, text, application, chat or text message&#10;&#10;Description automatically generated">
            <a:extLst>
              <a:ext uri="{FF2B5EF4-FFF2-40B4-BE49-F238E27FC236}">
                <a16:creationId xmlns:a16="http://schemas.microsoft.com/office/drawing/2014/main" id="{BCE04EEB-985D-42AD-8423-C4DCC0E74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2163" y="2057400"/>
            <a:ext cx="4848224" cy="4352613"/>
          </a:xfrm>
          <a:prstGeom prst="rect">
            <a:avLst/>
          </a:prstGeom>
        </p:spPr>
      </p:pic>
      <p:sp>
        <p:nvSpPr>
          <p:cNvPr id="9" name="TextBox 8">
            <a:extLst>
              <a:ext uri="{FF2B5EF4-FFF2-40B4-BE49-F238E27FC236}">
                <a16:creationId xmlns:a16="http://schemas.microsoft.com/office/drawing/2014/main" id="{26AFD46C-F157-41CB-A621-57627FDA2DC1}"/>
              </a:ext>
            </a:extLst>
          </p:cNvPr>
          <p:cNvSpPr txBox="1"/>
          <p:nvPr/>
        </p:nvSpPr>
        <p:spPr>
          <a:xfrm>
            <a:off x="6200773" y="1041737"/>
            <a:ext cx="4848225" cy="646331"/>
          </a:xfrm>
          <a:prstGeom prst="rect">
            <a:avLst/>
          </a:prstGeom>
          <a:noFill/>
        </p:spPr>
        <p:txBody>
          <a:bodyPr wrap="square" rtlCol="0">
            <a:spAutoFit/>
          </a:bodyPr>
          <a:lstStyle/>
          <a:p>
            <a:r>
              <a:rPr lang="en-US" dirty="0"/>
              <a:t>DRAG KEY PRESSED ON TO YOUR WORKSPACE</a:t>
            </a:r>
          </a:p>
        </p:txBody>
      </p:sp>
    </p:spTree>
    <p:extLst>
      <p:ext uri="{BB962C8B-B14F-4D97-AF65-F5344CB8AC3E}">
        <p14:creationId xmlns:p14="http://schemas.microsoft.com/office/powerpoint/2010/main" val="869085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80516-DEE7-4674-AE70-70F1A5469931}"/>
              </a:ext>
            </a:extLst>
          </p:cNvPr>
          <p:cNvSpPr>
            <a:spLocks noGrp="1"/>
          </p:cNvSpPr>
          <p:nvPr>
            <p:ph type="title"/>
          </p:nvPr>
        </p:nvSpPr>
        <p:spPr>
          <a:xfrm>
            <a:off x="944218" y="268034"/>
            <a:ext cx="9905999" cy="690822"/>
          </a:xfrm>
        </p:spPr>
        <p:txBody>
          <a:bodyPr>
            <a:normAutofit fontScale="90000"/>
          </a:bodyPr>
          <a:lstStyle/>
          <a:p>
            <a:r>
              <a:rPr lang="en-US" dirty="0"/>
              <a:t>GETTING OUR MAIN SPRITE TO MOVE</a:t>
            </a:r>
          </a:p>
        </p:txBody>
      </p:sp>
      <p:pic>
        <p:nvPicPr>
          <p:cNvPr id="5" name="Content Placeholder 4" descr="Text&#10;&#10;Description automatically generated with medium confidence">
            <a:extLst>
              <a:ext uri="{FF2B5EF4-FFF2-40B4-BE49-F238E27FC236}">
                <a16:creationId xmlns:a16="http://schemas.microsoft.com/office/drawing/2014/main" id="{86A26218-5AD3-4602-B725-696BAD054D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2133" y="2072067"/>
            <a:ext cx="4271425" cy="3371471"/>
          </a:xfrm>
        </p:spPr>
      </p:pic>
      <p:sp>
        <p:nvSpPr>
          <p:cNvPr id="6" name="TextBox 5">
            <a:extLst>
              <a:ext uri="{FF2B5EF4-FFF2-40B4-BE49-F238E27FC236}">
                <a16:creationId xmlns:a16="http://schemas.microsoft.com/office/drawing/2014/main" id="{662DD561-F69A-40FF-B540-79C8DDC07C37}"/>
              </a:ext>
            </a:extLst>
          </p:cNvPr>
          <p:cNvSpPr txBox="1"/>
          <p:nvPr/>
        </p:nvSpPr>
        <p:spPr>
          <a:xfrm>
            <a:off x="739875" y="1192296"/>
            <a:ext cx="4135940" cy="646331"/>
          </a:xfrm>
          <a:prstGeom prst="rect">
            <a:avLst/>
          </a:prstGeom>
          <a:noFill/>
        </p:spPr>
        <p:txBody>
          <a:bodyPr wrap="none" rtlCol="0">
            <a:spAutoFit/>
          </a:bodyPr>
          <a:lstStyle/>
          <a:p>
            <a:r>
              <a:rPr lang="en-US" dirty="0"/>
              <a:t>ADD TO YOUR IF THEN STATEMENT</a:t>
            </a:r>
          </a:p>
          <a:p>
            <a:r>
              <a:rPr lang="en-US" dirty="0"/>
              <a:t> (INSIDE OF THE SHAPE)</a:t>
            </a:r>
          </a:p>
        </p:txBody>
      </p:sp>
      <p:sp>
        <p:nvSpPr>
          <p:cNvPr id="7" name="TextBox 6">
            <a:extLst>
              <a:ext uri="{FF2B5EF4-FFF2-40B4-BE49-F238E27FC236}">
                <a16:creationId xmlns:a16="http://schemas.microsoft.com/office/drawing/2014/main" id="{60715846-2FD7-4CBA-94D4-A1D2C3E79A25}"/>
              </a:ext>
            </a:extLst>
          </p:cNvPr>
          <p:cNvSpPr txBox="1"/>
          <p:nvPr/>
        </p:nvSpPr>
        <p:spPr>
          <a:xfrm>
            <a:off x="6169640" y="1227304"/>
            <a:ext cx="4680577" cy="646331"/>
          </a:xfrm>
          <a:prstGeom prst="rect">
            <a:avLst/>
          </a:prstGeom>
          <a:noFill/>
        </p:spPr>
        <p:txBody>
          <a:bodyPr wrap="none" rtlCol="0">
            <a:spAutoFit/>
          </a:bodyPr>
          <a:lstStyle/>
          <a:p>
            <a:r>
              <a:rPr lang="en-US" dirty="0"/>
              <a:t>DRAGE AND DROP POINT IN DIRECTION </a:t>
            </a:r>
          </a:p>
          <a:p>
            <a:r>
              <a:rPr lang="en-US" dirty="0"/>
              <a:t>AND MOVE 10 STEPS TP WORKSPACE</a:t>
            </a:r>
          </a:p>
        </p:txBody>
      </p:sp>
      <p:pic>
        <p:nvPicPr>
          <p:cNvPr id="9" name="Picture 8" descr="Graphical user interface, text&#10;&#10;Description automatically generated">
            <a:extLst>
              <a:ext uri="{FF2B5EF4-FFF2-40B4-BE49-F238E27FC236}">
                <a16:creationId xmlns:a16="http://schemas.microsoft.com/office/drawing/2014/main" id="{6FD6104D-5507-4539-9D6F-056732011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325" y="2072067"/>
            <a:ext cx="5438775" cy="3915599"/>
          </a:xfrm>
          <a:prstGeom prst="rect">
            <a:avLst/>
          </a:prstGeom>
        </p:spPr>
      </p:pic>
    </p:spTree>
    <p:extLst>
      <p:ext uri="{BB962C8B-B14F-4D97-AF65-F5344CB8AC3E}">
        <p14:creationId xmlns:p14="http://schemas.microsoft.com/office/powerpoint/2010/main" val="463595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28B7C-27A4-4040-AE6D-B46EEABCE48E}"/>
              </a:ext>
            </a:extLst>
          </p:cNvPr>
          <p:cNvSpPr>
            <a:spLocks noGrp="1"/>
          </p:cNvSpPr>
          <p:nvPr>
            <p:ph type="title"/>
          </p:nvPr>
        </p:nvSpPr>
        <p:spPr>
          <a:xfrm>
            <a:off x="811695" y="57708"/>
            <a:ext cx="9905999" cy="644657"/>
          </a:xfrm>
        </p:spPr>
        <p:txBody>
          <a:bodyPr>
            <a:normAutofit fontScale="90000"/>
          </a:bodyPr>
          <a:lstStyle/>
          <a:p>
            <a:r>
              <a:rPr lang="en-US" dirty="0"/>
              <a:t>GETTING OUR MAIN SPRITE TO MOVE</a:t>
            </a:r>
          </a:p>
        </p:txBody>
      </p:sp>
      <p:pic>
        <p:nvPicPr>
          <p:cNvPr id="5" name="Content Placeholder 4" descr="Diagram&#10;&#10;Description automatically generated">
            <a:extLst>
              <a:ext uri="{FF2B5EF4-FFF2-40B4-BE49-F238E27FC236}">
                <a16:creationId xmlns:a16="http://schemas.microsoft.com/office/drawing/2014/main" id="{6F5D2792-F4EA-4EB4-81F1-C45E3877DE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3481" y="2413641"/>
            <a:ext cx="3543300" cy="2886076"/>
          </a:xfrm>
        </p:spPr>
      </p:pic>
      <p:pic>
        <p:nvPicPr>
          <p:cNvPr id="7" name="Picture 6" descr="Text&#10;&#10;Description automatically generated">
            <a:extLst>
              <a:ext uri="{FF2B5EF4-FFF2-40B4-BE49-F238E27FC236}">
                <a16:creationId xmlns:a16="http://schemas.microsoft.com/office/drawing/2014/main" id="{E819FFF1-446E-4C11-B78F-F72F3A902663}"/>
              </a:ext>
            </a:extLst>
          </p:cNvPr>
          <p:cNvPicPr>
            <a:picLocks noChangeAspect="1"/>
          </p:cNvPicPr>
          <p:nvPr/>
        </p:nvPicPr>
        <p:blipFill rotWithShape="1">
          <a:blip r:embed="rId3">
            <a:extLst>
              <a:ext uri="{28A0092B-C50C-407E-A947-70E740481C1C}">
                <a14:useLocalDpi xmlns:a14="http://schemas.microsoft.com/office/drawing/2010/main" val="0"/>
              </a:ext>
            </a:extLst>
          </a:blip>
          <a:srcRect r="15845" b="19855"/>
          <a:stretch/>
        </p:blipFill>
        <p:spPr>
          <a:xfrm>
            <a:off x="157163" y="2413641"/>
            <a:ext cx="3543300" cy="2886075"/>
          </a:xfrm>
          <a:prstGeom prst="rect">
            <a:avLst/>
          </a:prstGeom>
        </p:spPr>
      </p:pic>
      <p:sp>
        <p:nvSpPr>
          <p:cNvPr id="8" name="TextBox 7">
            <a:extLst>
              <a:ext uri="{FF2B5EF4-FFF2-40B4-BE49-F238E27FC236}">
                <a16:creationId xmlns:a16="http://schemas.microsoft.com/office/drawing/2014/main" id="{01FFCC19-6723-470E-8A46-728B5053FD38}"/>
              </a:ext>
            </a:extLst>
          </p:cNvPr>
          <p:cNvSpPr txBox="1"/>
          <p:nvPr/>
        </p:nvSpPr>
        <p:spPr>
          <a:xfrm>
            <a:off x="300037" y="1558284"/>
            <a:ext cx="3028950" cy="646331"/>
          </a:xfrm>
          <a:prstGeom prst="rect">
            <a:avLst/>
          </a:prstGeom>
          <a:noFill/>
        </p:spPr>
        <p:txBody>
          <a:bodyPr wrap="square" rtlCol="0">
            <a:spAutoFit/>
          </a:bodyPr>
          <a:lstStyle/>
          <a:p>
            <a:r>
              <a:rPr lang="en-US" dirty="0"/>
              <a:t>ADD BOTH TO THE IF THEN STATEMENT</a:t>
            </a:r>
          </a:p>
        </p:txBody>
      </p:sp>
      <p:sp>
        <p:nvSpPr>
          <p:cNvPr id="9" name="TextBox 8">
            <a:extLst>
              <a:ext uri="{FF2B5EF4-FFF2-40B4-BE49-F238E27FC236}">
                <a16:creationId xmlns:a16="http://schemas.microsoft.com/office/drawing/2014/main" id="{4E2AA8F8-C5CB-42A0-B8BC-566E65EF1434}"/>
              </a:ext>
            </a:extLst>
          </p:cNvPr>
          <p:cNvSpPr txBox="1"/>
          <p:nvPr/>
        </p:nvSpPr>
        <p:spPr>
          <a:xfrm>
            <a:off x="4319275" y="1558283"/>
            <a:ext cx="2890837" cy="369332"/>
          </a:xfrm>
          <a:prstGeom prst="rect">
            <a:avLst/>
          </a:prstGeom>
          <a:noFill/>
        </p:spPr>
        <p:txBody>
          <a:bodyPr wrap="square" rtlCol="0">
            <a:spAutoFit/>
          </a:bodyPr>
          <a:lstStyle/>
          <a:p>
            <a:r>
              <a:rPr lang="en-US" dirty="0"/>
              <a:t>GRAB A FOREVER LOOP</a:t>
            </a:r>
          </a:p>
        </p:txBody>
      </p:sp>
      <p:sp>
        <p:nvSpPr>
          <p:cNvPr id="10" name="TextBox 9">
            <a:extLst>
              <a:ext uri="{FF2B5EF4-FFF2-40B4-BE49-F238E27FC236}">
                <a16:creationId xmlns:a16="http://schemas.microsoft.com/office/drawing/2014/main" id="{6B6CD93E-F13F-4422-93ED-8FF321AC7EFC}"/>
              </a:ext>
            </a:extLst>
          </p:cNvPr>
          <p:cNvSpPr txBox="1"/>
          <p:nvPr/>
        </p:nvSpPr>
        <p:spPr>
          <a:xfrm>
            <a:off x="8458200" y="1281004"/>
            <a:ext cx="3931132" cy="923330"/>
          </a:xfrm>
          <a:prstGeom prst="rect">
            <a:avLst/>
          </a:prstGeom>
          <a:noFill/>
        </p:spPr>
        <p:txBody>
          <a:bodyPr wrap="square" rtlCol="0">
            <a:spAutoFit/>
          </a:bodyPr>
          <a:lstStyle/>
          <a:p>
            <a:r>
              <a:rPr lang="en-US" dirty="0"/>
              <a:t>PLACE IF THEN INSIDE YOUR FOREVER LOOP AND PLACE UNDER YOUR GREEN FLAG</a:t>
            </a:r>
          </a:p>
        </p:txBody>
      </p:sp>
      <p:pic>
        <p:nvPicPr>
          <p:cNvPr id="12" name="Picture 11" descr="Timeline&#10;&#10;Description automatically generated">
            <a:extLst>
              <a:ext uri="{FF2B5EF4-FFF2-40B4-BE49-F238E27FC236}">
                <a16:creationId xmlns:a16="http://schemas.microsoft.com/office/drawing/2014/main" id="{E3375888-6DD3-4D3C-88D2-B8CBB1B16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9799" y="2413640"/>
            <a:ext cx="3660264" cy="2886075"/>
          </a:xfrm>
          <a:prstGeom prst="rect">
            <a:avLst/>
          </a:prstGeom>
        </p:spPr>
      </p:pic>
    </p:spTree>
    <p:extLst>
      <p:ext uri="{BB962C8B-B14F-4D97-AF65-F5344CB8AC3E}">
        <p14:creationId xmlns:p14="http://schemas.microsoft.com/office/powerpoint/2010/main" val="844109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5849-3C70-4D24-B230-5E42DBE8DA43}"/>
              </a:ext>
            </a:extLst>
          </p:cNvPr>
          <p:cNvSpPr>
            <a:spLocks noGrp="1"/>
          </p:cNvSpPr>
          <p:nvPr>
            <p:ph type="title"/>
          </p:nvPr>
        </p:nvSpPr>
        <p:spPr>
          <a:xfrm>
            <a:off x="506896" y="278407"/>
            <a:ext cx="9905999" cy="1360898"/>
          </a:xfrm>
        </p:spPr>
        <p:txBody>
          <a:bodyPr>
            <a:normAutofit fontScale="90000"/>
          </a:bodyPr>
          <a:lstStyle/>
          <a:p>
            <a:r>
              <a:rPr lang="en-US" dirty="0"/>
              <a:t>THIS IS HOW YOUR STATEMENT SHOULD LOOK…PRESS THE GREEN FLAG A WATCH IT MOVE!</a:t>
            </a:r>
          </a:p>
        </p:txBody>
      </p:sp>
      <p:pic>
        <p:nvPicPr>
          <p:cNvPr id="5" name="Picture 4" descr="Text&#10;&#10;Description automatically generated with low confidence">
            <a:extLst>
              <a:ext uri="{FF2B5EF4-FFF2-40B4-BE49-F238E27FC236}">
                <a16:creationId xmlns:a16="http://schemas.microsoft.com/office/drawing/2014/main" id="{8B66FE08-4E81-42C1-B08F-6742A8FD8022}"/>
              </a:ext>
            </a:extLst>
          </p:cNvPr>
          <p:cNvPicPr>
            <a:picLocks noChangeAspect="1"/>
          </p:cNvPicPr>
          <p:nvPr/>
        </p:nvPicPr>
        <p:blipFill rotWithShape="1">
          <a:blip r:embed="rId2">
            <a:extLst>
              <a:ext uri="{28A0092B-C50C-407E-A947-70E740481C1C}">
                <a14:useLocalDpi xmlns:a14="http://schemas.microsoft.com/office/drawing/2010/main" val="0"/>
              </a:ext>
            </a:extLst>
          </a:blip>
          <a:srcRect l="5509" t="11988" r="23416" b="21435"/>
          <a:stretch/>
        </p:blipFill>
        <p:spPr>
          <a:xfrm>
            <a:off x="3843338" y="2082985"/>
            <a:ext cx="4714876" cy="3746316"/>
          </a:xfrm>
          <a:prstGeom prst="rect">
            <a:avLst/>
          </a:prstGeom>
        </p:spPr>
      </p:pic>
    </p:spTree>
    <p:extLst>
      <p:ext uri="{BB962C8B-B14F-4D97-AF65-F5344CB8AC3E}">
        <p14:creationId xmlns:p14="http://schemas.microsoft.com/office/powerpoint/2010/main" val="849647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FCED8-755E-415C-9179-5639DC849BC8}"/>
              </a:ext>
            </a:extLst>
          </p:cNvPr>
          <p:cNvSpPr>
            <a:spLocks noGrp="1"/>
          </p:cNvSpPr>
          <p:nvPr>
            <p:ph type="title"/>
          </p:nvPr>
        </p:nvSpPr>
        <p:spPr>
          <a:xfrm>
            <a:off x="742950" y="278407"/>
            <a:ext cx="9905999" cy="1360898"/>
          </a:xfrm>
        </p:spPr>
        <p:txBody>
          <a:bodyPr/>
          <a:lstStyle/>
          <a:p>
            <a:r>
              <a:rPr lang="en-US" dirty="0"/>
              <a:t>NOW LETS DO IT FOR ALL 4 DIRECTIONS (UP, DOWN, LEFT, RIGHT</a:t>
            </a:r>
          </a:p>
        </p:txBody>
      </p:sp>
      <p:pic>
        <p:nvPicPr>
          <p:cNvPr id="5" name="Content Placeholder 4" descr="Website&#10;&#10;Description automatically generated">
            <a:extLst>
              <a:ext uri="{FF2B5EF4-FFF2-40B4-BE49-F238E27FC236}">
                <a16:creationId xmlns:a16="http://schemas.microsoft.com/office/drawing/2014/main" id="{74E44FEE-F0E0-43C3-8055-543734B5C0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5437" y="2704803"/>
            <a:ext cx="5023076" cy="3313112"/>
          </a:xfrm>
        </p:spPr>
      </p:pic>
      <p:sp>
        <p:nvSpPr>
          <p:cNvPr id="6" name="TextBox 5">
            <a:extLst>
              <a:ext uri="{FF2B5EF4-FFF2-40B4-BE49-F238E27FC236}">
                <a16:creationId xmlns:a16="http://schemas.microsoft.com/office/drawing/2014/main" id="{993D60E7-4FDF-45E3-8810-6C887F0FB00C}"/>
              </a:ext>
            </a:extLst>
          </p:cNvPr>
          <p:cNvSpPr txBox="1"/>
          <p:nvPr/>
        </p:nvSpPr>
        <p:spPr>
          <a:xfrm>
            <a:off x="642937" y="2071687"/>
            <a:ext cx="2757488" cy="923330"/>
          </a:xfrm>
          <a:prstGeom prst="rect">
            <a:avLst/>
          </a:prstGeom>
          <a:noFill/>
        </p:spPr>
        <p:txBody>
          <a:bodyPr wrap="square" rtlCol="0">
            <a:spAutoFit/>
          </a:bodyPr>
          <a:lstStyle/>
          <a:p>
            <a:r>
              <a:rPr lang="en-US" dirty="0"/>
              <a:t>PULL OUT YOUR IF STATEMENT FROM FOREVER LOOP</a:t>
            </a:r>
          </a:p>
        </p:txBody>
      </p:sp>
      <p:pic>
        <p:nvPicPr>
          <p:cNvPr id="7" name="Picture 6">
            <a:extLst>
              <a:ext uri="{FF2B5EF4-FFF2-40B4-BE49-F238E27FC236}">
                <a16:creationId xmlns:a16="http://schemas.microsoft.com/office/drawing/2014/main" id="{347B2528-5796-4F95-96E8-7820B02D49AA}"/>
              </a:ext>
            </a:extLst>
          </p:cNvPr>
          <p:cNvPicPr>
            <a:picLocks noChangeAspect="1"/>
          </p:cNvPicPr>
          <p:nvPr/>
        </p:nvPicPr>
        <p:blipFill rotWithShape="1">
          <a:blip r:embed="rId3"/>
          <a:srcRect l="-569" t="65" r="35685" b="58825"/>
          <a:stretch/>
        </p:blipFill>
        <p:spPr>
          <a:xfrm>
            <a:off x="201887" y="3307207"/>
            <a:ext cx="4569198" cy="2450656"/>
          </a:xfrm>
          <a:prstGeom prst="rect">
            <a:avLst/>
          </a:prstGeom>
        </p:spPr>
      </p:pic>
      <p:sp>
        <p:nvSpPr>
          <p:cNvPr id="8" name="TextBox 7">
            <a:extLst>
              <a:ext uri="{FF2B5EF4-FFF2-40B4-BE49-F238E27FC236}">
                <a16:creationId xmlns:a16="http://schemas.microsoft.com/office/drawing/2014/main" id="{066A6133-2393-4574-8DBD-6D40E8690600}"/>
              </a:ext>
            </a:extLst>
          </p:cNvPr>
          <p:cNvSpPr txBox="1"/>
          <p:nvPr/>
        </p:nvSpPr>
        <p:spPr>
          <a:xfrm>
            <a:off x="6149165" y="1748522"/>
            <a:ext cx="3918761" cy="646331"/>
          </a:xfrm>
          <a:prstGeom prst="rect">
            <a:avLst/>
          </a:prstGeom>
          <a:noFill/>
        </p:spPr>
        <p:txBody>
          <a:bodyPr wrap="square" rtlCol="0">
            <a:spAutoFit/>
          </a:bodyPr>
          <a:lstStyle/>
          <a:p>
            <a:r>
              <a:rPr lang="en-US" dirty="0"/>
              <a:t>RIGTH CLICK AND DUPLICATE 3 MORE TIMES</a:t>
            </a:r>
          </a:p>
        </p:txBody>
      </p:sp>
    </p:spTree>
    <p:extLst>
      <p:ext uri="{BB962C8B-B14F-4D97-AF65-F5344CB8AC3E}">
        <p14:creationId xmlns:p14="http://schemas.microsoft.com/office/powerpoint/2010/main" val="1990033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0144D-3C62-49F1-961D-5C196D6AAF4F}"/>
              </a:ext>
            </a:extLst>
          </p:cNvPr>
          <p:cNvSpPr>
            <a:spLocks noGrp="1"/>
          </p:cNvSpPr>
          <p:nvPr>
            <p:ph type="title"/>
          </p:nvPr>
        </p:nvSpPr>
        <p:spPr>
          <a:xfrm>
            <a:off x="5629275" y="342899"/>
            <a:ext cx="5976936" cy="627253"/>
          </a:xfrm>
        </p:spPr>
        <p:txBody>
          <a:bodyPr>
            <a:normAutofit fontScale="90000"/>
          </a:bodyPr>
          <a:lstStyle/>
          <a:p>
            <a:pPr algn="ctr"/>
            <a:r>
              <a:rPr lang="en-US" u="sng" dirty="0"/>
              <a:t>UP, DOWN, LEFT, RIGHT</a:t>
            </a:r>
          </a:p>
        </p:txBody>
      </p:sp>
      <p:sp>
        <p:nvSpPr>
          <p:cNvPr id="3" name="Content Placeholder 2">
            <a:extLst>
              <a:ext uri="{FF2B5EF4-FFF2-40B4-BE49-F238E27FC236}">
                <a16:creationId xmlns:a16="http://schemas.microsoft.com/office/drawing/2014/main" id="{D9DF2576-A4A0-4CD6-BEEE-317A0D021706}"/>
              </a:ext>
            </a:extLst>
          </p:cNvPr>
          <p:cNvSpPr>
            <a:spLocks noGrp="1"/>
          </p:cNvSpPr>
          <p:nvPr>
            <p:ph idx="1"/>
          </p:nvPr>
        </p:nvSpPr>
        <p:spPr>
          <a:xfrm>
            <a:off x="6691313" y="2028049"/>
            <a:ext cx="4148138" cy="1699591"/>
          </a:xfrm>
        </p:spPr>
        <p:txBody>
          <a:bodyPr>
            <a:normAutofit fontScale="92500"/>
          </a:bodyPr>
          <a:lstStyle/>
          <a:p>
            <a:r>
              <a:rPr lang="en-US" dirty="0"/>
              <a:t>CHANGE: KEY PRESSED AND POINT IN DIRECTION KEYS FOR ALL 4 IF STATEMENTS AND ADD TO YOUR FOREVER LOOP</a:t>
            </a:r>
          </a:p>
        </p:txBody>
      </p:sp>
      <p:pic>
        <p:nvPicPr>
          <p:cNvPr id="5" name="Picture 4" descr="Graphical user interface&#10;&#10;Description automatically generated">
            <a:extLst>
              <a:ext uri="{FF2B5EF4-FFF2-40B4-BE49-F238E27FC236}">
                <a16:creationId xmlns:a16="http://schemas.microsoft.com/office/drawing/2014/main" id="{8C64D441-AB70-4C18-9888-330A17813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48" y="342898"/>
            <a:ext cx="4743451" cy="6239367"/>
          </a:xfrm>
          <a:prstGeom prst="rect">
            <a:avLst/>
          </a:prstGeom>
        </p:spPr>
      </p:pic>
    </p:spTree>
    <p:extLst>
      <p:ext uri="{BB962C8B-B14F-4D97-AF65-F5344CB8AC3E}">
        <p14:creationId xmlns:p14="http://schemas.microsoft.com/office/powerpoint/2010/main" val="4037890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25D6D-2400-4B16-B71D-A76E1473C567}"/>
              </a:ext>
            </a:extLst>
          </p:cNvPr>
          <p:cNvSpPr>
            <a:spLocks noGrp="1"/>
          </p:cNvSpPr>
          <p:nvPr>
            <p:ph type="title"/>
          </p:nvPr>
        </p:nvSpPr>
        <p:spPr>
          <a:xfrm>
            <a:off x="1143000" y="214313"/>
            <a:ext cx="9905999" cy="1157287"/>
          </a:xfrm>
        </p:spPr>
        <p:txBody>
          <a:bodyPr>
            <a:normAutofit/>
          </a:bodyPr>
          <a:lstStyle/>
          <a:p>
            <a:r>
              <a:rPr lang="en-US" dirty="0"/>
              <a:t>LOCKING MAIN SPRITE ONTO BOARD</a:t>
            </a:r>
          </a:p>
        </p:txBody>
      </p:sp>
      <p:sp>
        <p:nvSpPr>
          <p:cNvPr id="3" name="Content Placeholder 2">
            <a:extLst>
              <a:ext uri="{FF2B5EF4-FFF2-40B4-BE49-F238E27FC236}">
                <a16:creationId xmlns:a16="http://schemas.microsoft.com/office/drawing/2014/main" id="{939064DF-877A-45F5-BA8D-0060B59230CF}"/>
              </a:ext>
            </a:extLst>
          </p:cNvPr>
          <p:cNvSpPr>
            <a:spLocks noGrp="1"/>
          </p:cNvSpPr>
          <p:nvPr>
            <p:ph idx="1"/>
          </p:nvPr>
        </p:nvSpPr>
        <p:spPr>
          <a:xfrm>
            <a:off x="257175" y="1371600"/>
            <a:ext cx="5162963" cy="1157287"/>
          </a:xfrm>
        </p:spPr>
        <p:txBody>
          <a:bodyPr>
            <a:normAutofit/>
          </a:bodyPr>
          <a:lstStyle/>
          <a:p>
            <a:pPr marL="0" indent="0">
              <a:buNone/>
            </a:pPr>
            <a:r>
              <a:rPr lang="en-US" sz="1600" dirty="0"/>
              <a:t>GRAB  NEW IF, THEN BLOCK </a:t>
            </a:r>
            <a:r>
              <a:rPr lang="en-US" sz="1600" dirty="0">
                <a:sym typeface="Wingdings" panose="05000000000000000000" pitchFamily="2" charset="2"/>
              </a:rPr>
              <a:t></a:t>
            </a:r>
            <a:r>
              <a:rPr lang="en-US" sz="1600" dirty="0"/>
              <a:t>GO TO SENSING</a:t>
            </a:r>
            <a:r>
              <a:rPr lang="en-US" sz="1600" dirty="0">
                <a:sym typeface="Wingdings" panose="05000000000000000000" pitchFamily="2" charset="2"/>
              </a:rPr>
              <a:t></a:t>
            </a:r>
            <a:r>
              <a:rPr lang="en-US" sz="1600" dirty="0"/>
              <a:t> GRAB TOUCHING COLOR </a:t>
            </a:r>
            <a:r>
              <a:rPr lang="en-US" sz="1600" dirty="0">
                <a:sym typeface="Wingdings" panose="05000000000000000000" pitchFamily="2" charset="2"/>
              </a:rPr>
              <a:t></a:t>
            </a:r>
            <a:r>
              <a:rPr lang="en-US" sz="1600" dirty="0"/>
              <a:t>ADD TO THE IF, THEN BLOCK</a:t>
            </a:r>
          </a:p>
        </p:txBody>
      </p:sp>
      <p:pic>
        <p:nvPicPr>
          <p:cNvPr id="5" name="Picture 4" descr="Graphical user interface&#10;&#10;Description automatically generated">
            <a:extLst>
              <a:ext uri="{FF2B5EF4-FFF2-40B4-BE49-F238E27FC236}">
                <a16:creationId xmlns:a16="http://schemas.microsoft.com/office/drawing/2014/main" id="{909D060E-E770-48EE-9844-1F79ADD5C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406" y="2085975"/>
            <a:ext cx="3909807" cy="3891860"/>
          </a:xfrm>
          <a:prstGeom prst="rect">
            <a:avLst/>
          </a:prstGeom>
        </p:spPr>
      </p:pic>
      <p:pic>
        <p:nvPicPr>
          <p:cNvPr id="7" name="Picture 6" descr="A picture containing website&#10;&#10;Description automatically generated">
            <a:extLst>
              <a:ext uri="{FF2B5EF4-FFF2-40B4-BE49-F238E27FC236}">
                <a16:creationId xmlns:a16="http://schemas.microsoft.com/office/drawing/2014/main" id="{14393B03-9BB5-47E8-87CB-659AEFB7471E}"/>
              </a:ext>
            </a:extLst>
          </p:cNvPr>
          <p:cNvPicPr>
            <a:picLocks noChangeAspect="1"/>
          </p:cNvPicPr>
          <p:nvPr/>
        </p:nvPicPr>
        <p:blipFill rotWithShape="1">
          <a:blip r:embed="rId3">
            <a:extLst>
              <a:ext uri="{28A0092B-C50C-407E-A947-70E740481C1C}">
                <a14:useLocalDpi xmlns:a14="http://schemas.microsoft.com/office/drawing/2010/main" val="0"/>
              </a:ext>
            </a:extLst>
          </a:blip>
          <a:srcRect l="32989" t="45468"/>
          <a:stretch/>
        </p:blipFill>
        <p:spPr>
          <a:xfrm>
            <a:off x="457199" y="2784881"/>
            <a:ext cx="4492648" cy="2501494"/>
          </a:xfrm>
          <a:prstGeom prst="rect">
            <a:avLst/>
          </a:prstGeom>
        </p:spPr>
      </p:pic>
      <p:sp>
        <p:nvSpPr>
          <p:cNvPr id="8" name="TextBox 7">
            <a:extLst>
              <a:ext uri="{FF2B5EF4-FFF2-40B4-BE49-F238E27FC236}">
                <a16:creationId xmlns:a16="http://schemas.microsoft.com/office/drawing/2014/main" id="{F38DAEF6-F76A-4C1F-ABFD-3CCBDABEB629}"/>
              </a:ext>
            </a:extLst>
          </p:cNvPr>
          <p:cNvSpPr txBox="1"/>
          <p:nvPr/>
        </p:nvSpPr>
        <p:spPr>
          <a:xfrm>
            <a:off x="6934406" y="1396245"/>
            <a:ext cx="3509872" cy="369332"/>
          </a:xfrm>
          <a:prstGeom prst="rect">
            <a:avLst/>
          </a:prstGeom>
          <a:noFill/>
        </p:spPr>
        <p:txBody>
          <a:bodyPr wrap="none" rtlCol="0">
            <a:spAutoFit/>
          </a:bodyPr>
          <a:lstStyle/>
          <a:p>
            <a:r>
              <a:rPr lang="en-US" dirty="0"/>
              <a:t>ADD TO YOUR FOREVER LOOP</a:t>
            </a:r>
          </a:p>
        </p:txBody>
      </p:sp>
    </p:spTree>
    <p:extLst>
      <p:ext uri="{BB962C8B-B14F-4D97-AF65-F5344CB8AC3E}">
        <p14:creationId xmlns:p14="http://schemas.microsoft.com/office/powerpoint/2010/main" val="2221057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60690-4D80-4831-94A9-EE96B21554BC}"/>
              </a:ext>
            </a:extLst>
          </p:cNvPr>
          <p:cNvSpPr>
            <a:spLocks noGrp="1"/>
          </p:cNvSpPr>
          <p:nvPr>
            <p:ph type="title"/>
          </p:nvPr>
        </p:nvSpPr>
        <p:spPr>
          <a:xfrm>
            <a:off x="900112" y="387160"/>
            <a:ext cx="9905999" cy="1360898"/>
          </a:xfrm>
        </p:spPr>
        <p:txBody>
          <a:bodyPr/>
          <a:lstStyle/>
          <a:p>
            <a:pPr algn="ctr"/>
            <a:r>
              <a:rPr lang="en-US" dirty="0"/>
              <a:t>GIVE A START POINT FOR YOUR MAIN SPRITE</a:t>
            </a:r>
          </a:p>
        </p:txBody>
      </p:sp>
      <p:pic>
        <p:nvPicPr>
          <p:cNvPr id="5" name="Content Placeholder 4" descr="Graphical user interface&#10;&#10;Description automatically generated">
            <a:extLst>
              <a:ext uri="{FF2B5EF4-FFF2-40B4-BE49-F238E27FC236}">
                <a16:creationId xmlns:a16="http://schemas.microsoft.com/office/drawing/2014/main" id="{ECD41600-3C5F-44C2-B71C-810853B021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6880" y="1998214"/>
            <a:ext cx="3820133" cy="4217858"/>
          </a:xfrm>
        </p:spPr>
      </p:pic>
      <p:pic>
        <p:nvPicPr>
          <p:cNvPr id="7" name="Picture 6" descr="Graphical user interface, application&#10;&#10;Description automatically generated">
            <a:extLst>
              <a:ext uri="{FF2B5EF4-FFF2-40B4-BE49-F238E27FC236}">
                <a16:creationId xmlns:a16="http://schemas.microsoft.com/office/drawing/2014/main" id="{39AA7294-1E61-49D0-A3EE-0C1D169E8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774" y="1998213"/>
            <a:ext cx="3820132" cy="4217857"/>
          </a:xfrm>
          <a:prstGeom prst="rect">
            <a:avLst/>
          </a:prstGeom>
        </p:spPr>
      </p:pic>
    </p:spTree>
    <p:extLst>
      <p:ext uri="{BB962C8B-B14F-4D97-AF65-F5344CB8AC3E}">
        <p14:creationId xmlns:p14="http://schemas.microsoft.com/office/powerpoint/2010/main" val="3483571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CA3E8-67A5-4116-A941-FC9E66DD592F}"/>
              </a:ext>
            </a:extLst>
          </p:cNvPr>
          <p:cNvSpPr>
            <a:spLocks noGrp="1"/>
          </p:cNvSpPr>
          <p:nvPr>
            <p:ph type="title"/>
          </p:nvPr>
        </p:nvSpPr>
        <p:spPr>
          <a:xfrm>
            <a:off x="887896" y="141074"/>
            <a:ext cx="9905999" cy="958856"/>
          </a:xfrm>
        </p:spPr>
        <p:txBody>
          <a:bodyPr>
            <a:normAutofit/>
          </a:bodyPr>
          <a:lstStyle/>
          <a:p>
            <a:pPr algn="ctr"/>
            <a:r>
              <a:rPr lang="en-US" dirty="0"/>
              <a:t>CREATING THINGS TO BE COLLECTED</a:t>
            </a:r>
          </a:p>
        </p:txBody>
      </p:sp>
      <p:pic>
        <p:nvPicPr>
          <p:cNvPr id="4" name="Content Placeholder 3">
            <a:extLst>
              <a:ext uri="{FF2B5EF4-FFF2-40B4-BE49-F238E27FC236}">
                <a16:creationId xmlns:a16="http://schemas.microsoft.com/office/drawing/2014/main" id="{3805A6DA-2FA5-4605-90B0-3B120A90ABFB}"/>
              </a:ext>
            </a:extLst>
          </p:cNvPr>
          <p:cNvPicPr>
            <a:picLocks noGrp="1" noChangeAspect="1"/>
          </p:cNvPicPr>
          <p:nvPr>
            <p:ph idx="1"/>
          </p:nvPr>
        </p:nvPicPr>
        <p:blipFill>
          <a:blip r:embed="rId2"/>
          <a:stretch>
            <a:fillRect/>
          </a:stretch>
        </p:blipFill>
        <p:spPr>
          <a:xfrm>
            <a:off x="514351" y="2371725"/>
            <a:ext cx="4319317" cy="3386345"/>
          </a:xfrm>
          <a:prstGeom prst="rect">
            <a:avLst/>
          </a:prstGeom>
        </p:spPr>
      </p:pic>
      <p:sp>
        <p:nvSpPr>
          <p:cNvPr id="5" name="TextBox 4">
            <a:extLst>
              <a:ext uri="{FF2B5EF4-FFF2-40B4-BE49-F238E27FC236}">
                <a16:creationId xmlns:a16="http://schemas.microsoft.com/office/drawing/2014/main" id="{941FD391-37CC-41E3-B668-481D11C0FF9C}"/>
              </a:ext>
            </a:extLst>
          </p:cNvPr>
          <p:cNvSpPr txBox="1"/>
          <p:nvPr/>
        </p:nvSpPr>
        <p:spPr>
          <a:xfrm>
            <a:off x="652733" y="1099930"/>
            <a:ext cx="4319317" cy="923330"/>
          </a:xfrm>
          <a:prstGeom prst="rect">
            <a:avLst/>
          </a:prstGeom>
          <a:noFill/>
        </p:spPr>
        <p:txBody>
          <a:bodyPr wrap="square" rtlCol="0">
            <a:spAutoFit/>
          </a:bodyPr>
          <a:lstStyle/>
          <a:p>
            <a:r>
              <a:rPr lang="en-US" dirty="0"/>
              <a:t>CREATE A NEW SPRITE AND PICK SOMETHING YOUR CHARACTER CAN COLLECT</a:t>
            </a:r>
          </a:p>
        </p:txBody>
      </p:sp>
      <p:sp>
        <p:nvSpPr>
          <p:cNvPr id="6" name="TextBox 5">
            <a:extLst>
              <a:ext uri="{FF2B5EF4-FFF2-40B4-BE49-F238E27FC236}">
                <a16:creationId xmlns:a16="http://schemas.microsoft.com/office/drawing/2014/main" id="{8CEEB4AB-E903-42B4-9A18-41D5A3AB1145}"/>
              </a:ext>
            </a:extLst>
          </p:cNvPr>
          <p:cNvSpPr txBox="1"/>
          <p:nvPr/>
        </p:nvSpPr>
        <p:spPr>
          <a:xfrm>
            <a:off x="6096000" y="818944"/>
            <a:ext cx="2669320" cy="369332"/>
          </a:xfrm>
          <a:prstGeom prst="rect">
            <a:avLst/>
          </a:prstGeom>
          <a:noFill/>
        </p:spPr>
        <p:txBody>
          <a:bodyPr wrap="none" rtlCol="0">
            <a:spAutoFit/>
          </a:bodyPr>
          <a:lstStyle/>
          <a:p>
            <a:r>
              <a:rPr lang="en-US" dirty="0"/>
              <a:t>WHEN FLAG PRESSED</a:t>
            </a:r>
          </a:p>
        </p:txBody>
      </p:sp>
      <p:pic>
        <p:nvPicPr>
          <p:cNvPr id="8" name="Picture 7" descr="A picture containing timeline&#10;&#10;Description automatically generated">
            <a:extLst>
              <a:ext uri="{FF2B5EF4-FFF2-40B4-BE49-F238E27FC236}">
                <a16:creationId xmlns:a16="http://schemas.microsoft.com/office/drawing/2014/main" id="{FF128F24-236B-421D-99B4-E7FA1C02C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8387" y="4339029"/>
            <a:ext cx="2608893" cy="1861745"/>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55A6E9FF-491F-46D9-97A8-91A5046E9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8387" y="2634021"/>
            <a:ext cx="2601609" cy="1447800"/>
          </a:xfrm>
          <a:prstGeom prst="rect">
            <a:avLst/>
          </a:prstGeom>
        </p:spPr>
      </p:pic>
      <p:pic>
        <p:nvPicPr>
          <p:cNvPr id="12" name="Picture 11" descr="Timeline&#10;&#10;Description automatically generated with low confidence">
            <a:extLst>
              <a:ext uri="{FF2B5EF4-FFF2-40B4-BE49-F238E27FC236}">
                <a16:creationId xmlns:a16="http://schemas.microsoft.com/office/drawing/2014/main" id="{91DF7582-81AB-46A1-9E34-E745ECBC47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8006" y="1232684"/>
            <a:ext cx="2422044" cy="1990393"/>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8C9F0F37-E04D-4F50-816A-A698B0E76A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08005" y="3643520"/>
            <a:ext cx="2465101" cy="2557254"/>
          </a:xfrm>
          <a:prstGeom prst="rect">
            <a:avLst/>
          </a:prstGeom>
        </p:spPr>
      </p:pic>
      <p:pic>
        <p:nvPicPr>
          <p:cNvPr id="16" name="Picture 15" descr="Graphical user interface&#10;&#10;Description automatically generated">
            <a:extLst>
              <a:ext uri="{FF2B5EF4-FFF2-40B4-BE49-F238E27FC236}">
                <a16:creationId xmlns:a16="http://schemas.microsoft.com/office/drawing/2014/main" id="{351AEBDA-7B8E-43D1-A1FF-EAA505D87E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8387" y="1334662"/>
            <a:ext cx="2676632" cy="1113055"/>
          </a:xfrm>
          <a:prstGeom prst="rect">
            <a:avLst/>
          </a:prstGeom>
        </p:spPr>
      </p:pic>
    </p:spTree>
    <p:extLst>
      <p:ext uri="{BB962C8B-B14F-4D97-AF65-F5344CB8AC3E}">
        <p14:creationId xmlns:p14="http://schemas.microsoft.com/office/powerpoint/2010/main" val="2200608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94ADC-5566-441D-BC34-280A231D7CC8}"/>
              </a:ext>
            </a:extLst>
          </p:cNvPr>
          <p:cNvSpPr>
            <a:spLocks noGrp="1"/>
          </p:cNvSpPr>
          <p:nvPr>
            <p:ph type="title"/>
          </p:nvPr>
        </p:nvSpPr>
        <p:spPr>
          <a:xfrm>
            <a:off x="1143000" y="313867"/>
            <a:ext cx="9905999" cy="955865"/>
          </a:xfrm>
        </p:spPr>
        <p:txBody>
          <a:bodyPr/>
          <a:lstStyle/>
          <a:p>
            <a:r>
              <a:rPr lang="en-US" dirty="0"/>
              <a:t>CREATING A SCORE COUNTER </a:t>
            </a:r>
          </a:p>
        </p:txBody>
      </p:sp>
      <p:pic>
        <p:nvPicPr>
          <p:cNvPr id="4" name="Content Placeholder 3">
            <a:extLst>
              <a:ext uri="{FF2B5EF4-FFF2-40B4-BE49-F238E27FC236}">
                <a16:creationId xmlns:a16="http://schemas.microsoft.com/office/drawing/2014/main" id="{A7724B7A-BECB-4278-980F-22EB3F5A630A}"/>
              </a:ext>
            </a:extLst>
          </p:cNvPr>
          <p:cNvPicPr>
            <a:picLocks noGrp="1" noChangeAspect="1"/>
          </p:cNvPicPr>
          <p:nvPr>
            <p:ph idx="1"/>
          </p:nvPr>
        </p:nvPicPr>
        <p:blipFill>
          <a:blip r:embed="rId2"/>
          <a:stretch>
            <a:fillRect/>
          </a:stretch>
        </p:blipFill>
        <p:spPr>
          <a:xfrm>
            <a:off x="5027367" y="1490525"/>
            <a:ext cx="2737341" cy="2206943"/>
          </a:xfrm>
          <a:prstGeom prst="rect">
            <a:avLst/>
          </a:prstGeom>
        </p:spPr>
      </p:pic>
      <p:pic>
        <p:nvPicPr>
          <p:cNvPr id="6" name="Picture 5" descr="Diagram&#10;&#10;Description automatically generated">
            <a:extLst>
              <a:ext uri="{FF2B5EF4-FFF2-40B4-BE49-F238E27FC236}">
                <a16:creationId xmlns:a16="http://schemas.microsoft.com/office/drawing/2014/main" id="{0B6DD7B8-391F-4B43-9A61-122FDAB2C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50" y="1328737"/>
            <a:ext cx="3119437" cy="4737463"/>
          </a:xfrm>
          <a:prstGeom prst="rect">
            <a:avLst/>
          </a:prstGeom>
        </p:spPr>
      </p:pic>
    </p:spTree>
    <p:extLst>
      <p:ext uri="{BB962C8B-B14F-4D97-AF65-F5344CB8AC3E}">
        <p14:creationId xmlns:p14="http://schemas.microsoft.com/office/powerpoint/2010/main" val="3758551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5E5DC-2BD1-4A13-96B4-F3767B0BECE9}"/>
              </a:ext>
            </a:extLst>
          </p:cNvPr>
          <p:cNvSpPr>
            <a:spLocks noGrp="1"/>
          </p:cNvSpPr>
          <p:nvPr>
            <p:ph type="title"/>
          </p:nvPr>
        </p:nvSpPr>
        <p:spPr>
          <a:xfrm>
            <a:off x="1143000" y="278407"/>
            <a:ext cx="3786809" cy="1360898"/>
          </a:xfrm>
        </p:spPr>
        <p:txBody>
          <a:bodyPr/>
          <a:lstStyle/>
          <a:p>
            <a:r>
              <a:rPr lang="en-US" dirty="0">
                <a:solidFill>
                  <a:srgbClr val="FFFF00"/>
                </a:solidFill>
              </a:rPr>
              <a:t>What is TAP?</a:t>
            </a:r>
          </a:p>
        </p:txBody>
      </p:sp>
      <p:sp>
        <p:nvSpPr>
          <p:cNvPr id="3" name="Content Placeholder 2">
            <a:extLst>
              <a:ext uri="{FF2B5EF4-FFF2-40B4-BE49-F238E27FC236}">
                <a16:creationId xmlns:a16="http://schemas.microsoft.com/office/drawing/2014/main" id="{C751A605-C83B-4231-9833-64A5A1B0BD1D}"/>
              </a:ext>
            </a:extLst>
          </p:cNvPr>
          <p:cNvSpPr>
            <a:spLocks noGrp="1"/>
          </p:cNvSpPr>
          <p:nvPr>
            <p:ph idx="1"/>
          </p:nvPr>
        </p:nvSpPr>
        <p:spPr>
          <a:xfrm>
            <a:off x="248479" y="1639305"/>
            <a:ext cx="6152322" cy="4403686"/>
          </a:xfrm>
        </p:spPr>
        <p:txBody>
          <a:bodyPr/>
          <a:lstStyle/>
          <a:p>
            <a:r>
              <a:rPr lang="en-US" sz="2400" dirty="0"/>
              <a:t>Tap stands for the  Technology Ambassador program</a:t>
            </a:r>
          </a:p>
          <a:p>
            <a:pPr lvl="1"/>
            <a:r>
              <a:rPr lang="en-US" sz="2000" dirty="0"/>
              <a:t>	</a:t>
            </a:r>
            <a:r>
              <a:rPr lang="en-US" sz="2000" dirty="0">
                <a:solidFill>
                  <a:srgbClr val="FFFF00"/>
                </a:solidFill>
              </a:rPr>
              <a:t>STEC 4800 : Internship in Service-Learning </a:t>
            </a:r>
            <a:endParaRPr lang="en-US" sz="2000" dirty="0"/>
          </a:p>
          <a:p>
            <a:pPr lvl="1"/>
            <a:r>
              <a:rPr lang="en-US" sz="2000" i="0" dirty="0"/>
              <a:t>	</a:t>
            </a:r>
          </a:p>
          <a:p>
            <a:pPr lvl="1"/>
            <a:r>
              <a:rPr lang="en-US" sz="2400" i="0" u="sng" dirty="0"/>
              <a:t>Develop educational technology </a:t>
            </a:r>
            <a:r>
              <a:rPr lang="en-US" sz="2400" i="0" dirty="0"/>
              <a:t>directed towards </a:t>
            </a:r>
            <a:r>
              <a:rPr lang="en-US" sz="2400" i="0" u="sng" dirty="0"/>
              <a:t>non-IT students and students K-12</a:t>
            </a:r>
          </a:p>
          <a:p>
            <a:pPr lvl="1"/>
            <a:endParaRPr lang="en-US" u="sng" dirty="0"/>
          </a:p>
          <a:p>
            <a:pPr lvl="1"/>
            <a:endParaRPr lang="en-US" dirty="0"/>
          </a:p>
        </p:txBody>
      </p:sp>
      <p:sp>
        <p:nvSpPr>
          <p:cNvPr id="5" name="Content Placeholder 2">
            <a:extLst>
              <a:ext uri="{FF2B5EF4-FFF2-40B4-BE49-F238E27FC236}">
                <a16:creationId xmlns:a16="http://schemas.microsoft.com/office/drawing/2014/main" id="{315B043B-561E-49F1-A063-D60E678F43B8}"/>
              </a:ext>
            </a:extLst>
          </p:cNvPr>
          <p:cNvSpPr txBox="1">
            <a:spLocks/>
          </p:cNvSpPr>
          <p:nvPr/>
        </p:nvSpPr>
        <p:spPr>
          <a:xfrm>
            <a:off x="6758609" y="278406"/>
            <a:ext cx="5184912" cy="55061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p>
          <a:p>
            <a:pPr lvl="1" algn="ctr"/>
            <a:r>
              <a:rPr lang="en-US" sz="2400" b="1" i="0" u="sng" dirty="0">
                <a:solidFill>
                  <a:schemeClr val="accent4">
                    <a:lumMod val="60000"/>
                    <a:lumOff val="40000"/>
                  </a:schemeClr>
                </a:solidFill>
              </a:rPr>
              <a:t>TAP Project Goals:</a:t>
            </a:r>
          </a:p>
          <a:p>
            <a:pPr lvl="1"/>
            <a:endParaRPr lang="en-US" dirty="0"/>
          </a:p>
          <a:p>
            <a:pPr marL="514350" lvl="1" indent="-285750">
              <a:buFont typeface="Wingdings" panose="05000000000000000000" pitchFamily="2" charset="2"/>
              <a:buChar char="Ø"/>
            </a:pPr>
            <a:r>
              <a:rPr lang="en-US" dirty="0"/>
              <a:t>We want </a:t>
            </a:r>
            <a:r>
              <a:rPr lang="en-US" dirty="0">
                <a:solidFill>
                  <a:schemeClr val="accent4">
                    <a:lumMod val="60000"/>
                    <a:lumOff val="40000"/>
                  </a:schemeClr>
                </a:solidFill>
              </a:rPr>
              <a:t>to increase the number of students who persist and pursue an IT major or minor</a:t>
            </a:r>
          </a:p>
          <a:p>
            <a:pPr lvl="1"/>
            <a:endParaRPr lang="en-US" dirty="0"/>
          </a:p>
          <a:p>
            <a:pPr marL="514350" lvl="1" indent="-285750">
              <a:buFont typeface="Wingdings" panose="05000000000000000000" pitchFamily="2" charset="2"/>
              <a:buChar char="Ø"/>
            </a:pPr>
            <a:r>
              <a:rPr lang="en-US" dirty="0"/>
              <a:t>We also want to </a:t>
            </a:r>
            <a:r>
              <a:rPr lang="en-US" dirty="0">
                <a:solidFill>
                  <a:schemeClr val="accent4">
                    <a:lumMod val="60000"/>
                    <a:lumOff val="40000"/>
                  </a:schemeClr>
                </a:solidFill>
              </a:rPr>
              <a:t>develop leadership skills, communication, and technical skills</a:t>
            </a:r>
          </a:p>
          <a:p>
            <a:pPr lvl="1"/>
            <a:endParaRPr lang="en-US" dirty="0"/>
          </a:p>
          <a:p>
            <a:pPr marL="514350" lvl="1" indent="-285750">
              <a:buFont typeface="Wingdings" panose="05000000000000000000" pitchFamily="2" charset="2"/>
              <a:buChar char="Ø"/>
            </a:pPr>
            <a:r>
              <a:rPr lang="en-US" dirty="0"/>
              <a:t>Provide student-lead, student driven </a:t>
            </a:r>
            <a:r>
              <a:rPr lang="en-US" dirty="0">
                <a:solidFill>
                  <a:schemeClr val="accent4">
                    <a:lumMod val="60000"/>
                    <a:lumOff val="40000"/>
                  </a:schemeClr>
                </a:solidFill>
              </a:rPr>
              <a:t>tech support for GGC outreach initiatives and for intro STEM courses</a:t>
            </a:r>
          </a:p>
        </p:txBody>
      </p:sp>
    </p:spTree>
    <p:extLst>
      <p:ext uri="{BB962C8B-B14F-4D97-AF65-F5344CB8AC3E}">
        <p14:creationId xmlns:p14="http://schemas.microsoft.com/office/powerpoint/2010/main" val="714357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4B16B-7F74-43D0-A72A-B4CA4FD03189}"/>
              </a:ext>
            </a:extLst>
          </p:cNvPr>
          <p:cNvSpPr>
            <a:spLocks noGrp="1"/>
          </p:cNvSpPr>
          <p:nvPr>
            <p:ph type="title"/>
          </p:nvPr>
        </p:nvSpPr>
        <p:spPr>
          <a:xfrm>
            <a:off x="1143000" y="236831"/>
            <a:ext cx="9905999" cy="452282"/>
          </a:xfrm>
        </p:spPr>
        <p:txBody>
          <a:bodyPr>
            <a:normAutofit fontScale="90000"/>
          </a:bodyPr>
          <a:lstStyle/>
          <a:p>
            <a:pPr algn="ctr"/>
            <a:r>
              <a:rPr lang="en-US" dirty="0"/>
              <a:t>MANIPULATING THE SCORE </a:t>
            </a:r>
          </a:p>
        </p:txBody>
      </p:sp>
      <p:pic>
        <p:nvPicPr>
          <p:cNvPr id="5" name="Content Placeholder 4" descr="Diagram&#10;&#10;Description automatically generated">
            <a:extLst>
              <a:ext uri="{FF2B5EF4-FFF2-40B4-BE49-F238E27FC236}">
                <a16:creationId xmlns:a16="http://schemas.microsoft.com/office/drawing/2014/main" id="{64F10675-895A-4F90-9F7A-1E3B075F44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1182" y="1033462"/>
            <a:ext cx="3750781" cy="5760561"/>
          </a:xfrm>
        </p:spPr>
      </p:pic>
      <p:sp>
        <p:nvSpPr>
          <p:cNvPr id="6" name="TextBox 5">
            <a:extLst>
              <a:ext uri="{FF2B5EF4-FFF2-40B4-BE49-F238E27FC236}">
                <a16:creationId xmlns:a16="http://schemas.microsoft.com/office/drawing/2014/main" id="{52BA5F4C-CBD3-436F-80D3-052F8DACDD15}"/>
              </a:ext>
            </a:extLst>
          </p:cNvPr>
          <p:cNvSpPr txBox="1"/>
          <p:nvPr/>
        </p:nvSpPr>
        <p:spPr>
          <a:xfrm>
            <a:off x="5100638" y="1200150"/>
            <a:ext cx="5948361" cy="923330"/>
          </a:xfrm>
          <a:prstGeom prst="rect">
            <a:avLst/>
          </a:prstGeom>
          <a:noFill/>
        </p:spPr>
        <p:txBody>
          <a:bodyPr wrap="square" rtlCol="0">
            <a:spAutoFit/>
          </a:bodyPr>
          <a:lstStyle/>
          <a:p>
            <a:r>
              <a:rPr lang="en-US" dirty="0"/>
              <a:t>GRAB SET TO 0 &amp;&amp; CHANGE BY 1 </a:t>
            </a:r>
            <a:r>
              <a:rPr lang="en-US" dirty="0">
                <a:sym typeface="Wingdings" panose="05000000000000000000" pitchFamily="2" charset="2"/>
              </a:rPr>
              <a:t> ADD BOTH TO YOUR WORKSPACE  THEN ADD BOTH TO YOUR IF STATEMENT </a:t>
            </a:r>
            <a:endParaRPr lang="en-US" dirty="0"/>
          </a:p>
        </p:txBody>
      </p:sp>
      <p:pic>
        <p:nvPicPr>
          <p:cNvPr id="7" name="Picture 6" descr="Graphical user interface&#10;&#10;Description automatically generated">
            <a:extLst>
              <a:ext uri="{FF2B5EF4-FFF2-40B4-BE49-F238E27FC236}">
                <a16:creationId xmlns:a16="http://schemas.microsoft.com/office/drawing/2014/main" id="{21036EB7-B2E4-4541-8725-C623C7693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753" y="2442130"/>
            <a:ext cx="3750780" cy="3455441"/>
          </a:xfrm>
          <a:prstGeom prst="rect">
            <a:avLst/>
          </a:prstGeom>
        </p:spPr>
      </p:pic>
      <p:sp>
        <p:nvSpPr>
          <p:cNvPr id="8" name="Rectangle 7">
            <a:extLst>
              <a:ext uri="{FF2B5EF4-FFF2-40B4-BE49-F238E27FC236}">
                <a16:creationId xmlns:a16="http://schemas.microsoft.com/office/drawing/2014/main" id="{FB5602DE-C76C-43C8-A323-D8864EF9883A}"/>
              </a:ext>
            </a:extLst>
          </p:cNvPr>
          <p:cNvSpPr/>
          <p:nvPr/>
        </p:nvSpPr>
        <p:spPr>
          <a:xfrm>
            <a:off x="6872288" y="3100388"/>
            <a:ext cx="1971675" cy="4714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BE9967-48D9-41B6-BBDC-8AD6E5522FAD}"/>
              </a:ext>
            </a:extLst>
          </p:cNvPr>
          <p:cNvSpPr/>
          <p:nvPr/>
        </p:nvSpPr>
        <p:spPr>
          <a:xfrm>
            <a:off x="7088980" y="4230133"/>
            <a:ext cx="1971675" cy="6110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154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DB68-5FA0-4264-82A5-EC77A87739F5}"/>
              </a:ext>
            </a:extLst>
          </p:cNvPr>
          <p:cNvSpPr>
            <a:spLocks noGrp="1"/>
          </p:cNvSpPr>
          <p:nvPr>
            <p:ph type="title"/>
          </p:nvPr>
        </p:nvSpPr>
        <p:spPr>
          <a:xfrm>
            <a:off x="559904" y="0"/>
            <a:ext cx="9905999" cy="662609"/>
          </a:xfrm>
        </p:spPr>
        <p:txBody>
          <a:bodyPr>
            <a:normAutofit fontScale="90000"/>
          </a:bodyPr>
          <a:lstStyle/>
          <a:p>
            <a:pPr algn="ctr"/>
            <a:r>
              <a:rPr lang="en-US" dirty="0"/>
              <a:t> THINGS TO BE COLLECTED</a:t>
            </a:r>
          </a:p>
        </p:txBody>
      </p:sp>
      <p:pic>
        <p:nvPicPr>
          <p:cNvPr id="5" name="Picture 4" descr="A picture containing text, appliance, kitchen appliance&#10;&#10;Description automatically generated">
            <a:extLst>
              <a:ext uri="{FF2B5EF4-FFF2-40B4-BE49-F238E27FC236}">
                <a16:creationId xmlns:a16="http://schemas.microsoft.com/office/drawing/2014/main" id="{16320AAB-CCC4-4590-9019-612E75CF1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904" y="917769"/>
            <a:ext cx="3641035" cy="4099132"/>
          </a:xfrm>
          <a:prstGeom prst="rect">
            <a:avLst/>
          </a:prstGeom>
        </p:spPr>
      </p:pic>
      <p:sp>
        <p:nvSpPr>
          <p:cNvPr id="6" name="TextBox 5">
            <a:extLst>
              <a:ext uri="{FF2B5EF4-FFF2-40B4-BE49-F238E27FC236}">
                <a16:creationId xmlns:a16="http://schemas.microsoft.com/office/drawing/2014/main" id="{77E00909-F3DA-426D-A648-066ADEF605B4}"/>
              </a:ext>
            </a:extLst>
          </p:cNvPr>
          <p:cNvSpPr txBox="1"/>
          <p:nvPr/>
        </p:nvSpPr>
        <p:spPr>
          <a:xfrm>
            <a:off x="4400550" y="1630306"/>
            <a:ext cx="7379264" cy="369332"/>
          </a:xfrm>
          <a:prstGeom prst="rect">
            <a:avLst/>
          </a:prstGeom>
          <a:noFill/>
        </p:spPr>
        <p:txBody>
          <a:bodyPr wrap="none" rtlCol="0">
            <a:spAutoFit/>
          </a:bodyPr>
          <a:lstStyle/>
          <a:p>
            <a:r>
              <a:rPr lang="en-US" dirty="0"/>
              <a:t>RIGHT CLICK ON THE COLLECTED SPRITE AND HIT DUPLICATE. </a:t>
            </a:r>
          </a:p>
        </p:txBody>
      </p:sp>
      <p:sp>
        <p:nvSpPr>
          <p:cNvPr id="7" name="TextBox 6">
            <a:extLst>
              <a:ext uri="{FF2B5EF4-FFF2-40B4-BE49-F238E27FC236}">
                <a16:creationId xmlns:a16="http://schemas.microsoft.com/office/drawing/2014/main" id="{A8A62A19-AAC3-4E96-9740-92AA35461D59}"/>
              </a:ext>
            </a:extLst>
          </p:cNvPr>
          <p:cNvSpPr txBox="1"/>
          <p:nvPr/>
        </p:nvSpPr>
        <p:spPr>
          <a:xfrm>
            <a:off x="4400550" y="2967335"/>
            <a:ext cx="6744528" cy="646331"/>
          </a:xfrm>
          <a:prstGeom prst="rect">
            <a:avLst/>
          </a:prstGeom>
          <a:noFill/>
        </p:spPr>
        <p:txBody>
          <a:bodyPr wrap="square" rtlCol="0">
            <a:spAutoFit/>
          </a:bodyPr>
          <a:lstStyle/>
          <a:p>
            <a:r>
              <a:rPr lang="en-US" dirty="0"/>
              <a:t>MAKE AS MANY OF THESE SPRITES AS YOU WOULD LIKE AND ADD THEM ALL OVER YOUR BOARD</a:t>
            </a:r>
          </a:p>
        </p:txBody>
      </p:sp>
    </p:spTree>
    <p:extLst>
      <p:ext uri="{BB962C8B-B14F-4D97-AF65-F5344CB8AC3E}">
        <p14:creationId xmlns:p14="http://schemas.microsoft.com/office/powerpoint/2010/main" val="2607753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36157-ADB8-40B4-8AB8-E5C387C44946}"/>
              </a:ext>
            </a:extLst>
          </p:cNvPr>
          <p:cNvSpPr>
            <a:spLocks noGrp="1"/>
          </p:cNvSpPr>
          <p:nvPr>
            <p:ph type="title"/>
          </p:nvPr>
        </p:nvSpPr>
        <p:spPr>
          <a:xfrm>
            <a:off x="957470" y="250083"/>
            <a:ext cx="9905999" cy="598056"/>
          </a:xfrm>
        </p:spPr>
        <p:txBody>
          <a:bodyPr>
            <a:normAutofit fontScale="90000"/>
          </a:bodyPr>
          <a:lstStyle/>
          <a:p>
            <a:pPr algn="ctr"/>
            <a:r>
              <a:rPr lang="en-US" dirty="0"/>
              <a:t>THE ENEMY</a:t>
            </a:r>
          </a:p>
        </p:txBody>
      </p:sp>
      <p:pic>
        <p:nvPicPr>
          <p:cNvPr id="4" name="Content Placeholder 3" descr="Graphical user interface, text, application&#10;&#10;Description automatically generated">
            <a:extLst>
              <a:ext uri="{FF2B5EF4-FFF2-40B4-BE49-F238E27FC236}">
                <a16:creationId xmlns:a16="http://schemas.microsoft.com/office/drawing/2014/main" id="{46BF37FC-BDE0-40A8-84C1-BE04666365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5" y="2378075"/>
            <a:ext cx="4210817" cy="3436937"/>
          </a:xfrm>
          <a:prstGeom prst="rect">
            <a:avLst/>
          </a:prstGeom>
        </p:spPr>
      </p:pic>
      <p:sp>
        <p:nvSpPr>
          <p:cNvPr id="5" name="TextBox 4">
            <a:extLst>
              <a:ext uri="{FF2B5EF4-FFF2-40B4-BE49-F238E27FC236}">
                <a16:creationId xmlns:a16="http://schemas.microsoft.com/office/drawing/2014/main" id="{888525C7-30D3-438E-8DEA-1EF3DC313C62}"/>
              </a:ext>
            </a:extLst>
          </p:cNvPr>
          <p:cNvSpPr txBox="1"/>
          <p:nvPr/>
        </p:nvSpPr>
        <p:spPr>
          <a:xfrm>
            <a:off x="447675" y="1193645"/>
            <a:ext cx="4106042" cy="646331"/>
          </a:xfrm>
          <a:prstGeom prst="rect">
            <a:avLst/>
          </a:prstGeom>
          <a:noFill/>
        </p:spPr>
        <p:txBody>
          <a:bodyPr wrap="square" rtlCol="0">
            <a:spAutoFit/>
          </a:bodyPr>
          <a:lstStyle/>
          <a:p>
            <a:r>
              <a:rPr lang="en-US" dirty="0"/>
              <a:t>CHOOSE AN ENEMY BY MAKING A NEW SPRITE</a:t>
            </a:r>
          </a:p>
        </p:txBody>
      </p:sp>
      <p:pic>
        <p:nvPicPr>
          <p:cNvPr id="6" name="Picture 5">
            <a:extLst>
              <a:ext uri="{FF2B5EF4-FFF2-40B4-BE49-F238E27FC236}">
                <a16:creationId xmlns:a16="http://schemas.microsoft.com/office/drawing/2014/main" id="{CFDAD45A-1668-4055-B793-0B4AC2FC0030}"/>
              </a:ext>
            </a:extLst>
          </p:cNvPr>
          <p:cNvPicPr>
            <a:picLocks noChangeAspect="1"/>
          </p:cNvPicPr>
          <p:nvPr/>
        </p:nvPicPr>
        <p:blipFill>
          <a:blip r:embed="rId3"/>
          <a:stretch>
            <a:fillRect/>
          </a:stretch>
        </p:blipFill>
        <p:spPr>
          <a:xfrm>
            <a:off x="6635404" y="2566341"/>
            <a:ext cx="3551584" cy="2888214"/>
          </a:xfrm>
          <a:prstGeom prst="rect">
            <a:avLst/>
          </a:prstGeom>
        </p:spPr>
      </p:pic>
      <p:sp>
        <p:nvSpPr>
          <p:cNvPr id="7" name="TextBox 6">
            <a:extLst>
              <a:ext uri="{FF2B5EF4-FFF2-40B4-BE49-F238E27FC236}">
                <a16:creationId xmlns:a16="http://schemas.microsoft.com/office/drawing/2014/main" id="{351B0D25-8222-4D4C-B865-B04C4EA25FC4}"/>
              </a:ext>
            </a:extLst>
          </p:cNvPr>
          <p:cNvSpPr txBox="1"/>
          <p:nvPr/>
        </p:nvSpPr>
        <p:spPr>
          <a:xfrm>
            <a:off x="6355312" y="1147478"/>
            <a:ext cx="4111767" cy="369332"/>
          </a:xfrm>
          <a:prstGeom prst="rect">
            <a:avLst/>
          </a:prstGeom>
          <a:noFill/>
        </p:spPr>
        <p:txBody>
          <a:bodyPr wrap="none" rtlCol="0">
            <a:spAutoFit/>
          </a:bodyPr>
          <a:lstStyle/>
          <a:p>
            <a:r>
              <a:rPr lang="en-US" sz="1800" dirty="0">
                <a:solidFill>
                  <a:prstClr val="white"/>
                </a:solidFill>
                <a:latin typeface="Walbaum Display"/>
              </a:rPr>
              <a:t>Create a random DIRECTION variable</a:t>
            </a:r>
            <a:endParaRPr lang="en-US" dirty="0"/>
          </a:p>
        </p:txBody>
      </p:sp>
    </p:spTree>
    <p:extLst>
      <p:ext uri="{BB962C8B-B14F-4D97-AF65-F5344CB8AC3E}">
        <p14:creationId xmlns:p14="http://schemas.microsoft.com/office/powerpoint/2010/main" val="3022706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0E311-BBC0-455A-91F6-B502C9C5028B}"/>
              </a:ext>
            </a:extLst>
          </p:cNvPr>
          <p:cNvSpPr>
            <a:spLocks noGrp="1"/>
          </p:cNvSpPr>
          <p:nvPr>
            <p:ph type="title"/>
          </p:nvPr>
        </p:nvSpPr>
        <p:spPr>
          <a:xfrm>
            <a:off x="885825" y="278407"/>
            <a:ext cx="9905999" cy="680449"/>
          </a:xfrm>
        </p:spPr>
        <p:txBody>
          <a:bodyPr>
            <a:normAutofit fontScale="90000"/>
          </a:bodyPr>
          <a:lstStyle/>
          <a:p>
            <a:pPr algn="ctr"/>
            <a:r>
              <a:rPr lang="en-US" dirty="0"/>
              <a:t>GETTING THE ENEMY TO MOVE</a:t>
            </a:r>
          </a:p>
        </p:txBody>
      </p:sp>
      <p:sp>
        <p:nvSpPr>
          <p:cNvPr id="5" name="TextBox 4">
            <a:extLst>
              <a:ext uri="{FF2B5EF4-FFF2-40B4-BE49-F238E27FC236}">
                <a16:creationId xmlns:a16="http://schemas.microsoft.com/office/drawing/2014/main" id="{5CC04C7E-65F6-4F48-8F8B-580F15F2EC75}"/>
              </a:ext>
            </a:extLst>
          </p:cNvPr>
          <p:cNvSpPr txBox="1"/>
          <p:nvPr/>
        </p:nvSpPr>
        <p:spPr>
          <a:xfrm>
            <a:off x="514351" y="1333977"/>
            <a:ext cx="4581575" cy="369332"/>
          </a:xfrm>
          <a:prstGeom prst="rect">
            <a:avLst/>
          </a:prstGeom>
          <a:noFill/>
        </p:spPr>
        <p:txBody>
          <a:bodyPr wrap="none" rtlCol="0">
            <a:spAutoFit/>
          </a:bodyPr>
          <a:lstStyle/>
          <a:p>
            <a:r>
              <a:rPr lang="en-US" dirty="0"/>
              <a:t>GRAB THE IF THEN STATEMENT BLOCK</a:t>
            </a:r>
          </a:p>
        </p:txBody>
      </p:sp>
      <p:sp>
        <p:nvSpPr>
          <p:cNvPr id="6" name="TextBox 5">
            <a:extLst>
              <a:ext uri="{FF2B5EF4-FFF2-40B4-BE49-F238E27FC236}">
                <a16:creationId xmlns:a16="http://schemas.microsoft.com/office/drawing/2014/main" id="{44F2CA4A-BA66-4AF3-ACD1-3A83A2592A13}"/>
              </a:ext>
            </a:extLst>
          </p:cNvPr>
          <p:cNvSpPr txBox="1"/>
          <p:nvPr/>
        </p:nvSpPr>
        <p:spPr>
          <a:xfrm>
            <a:off x="514351" y="1900237"/>
            <a:ext cx="4129087" cy="2308324"/>
          </a:xfrm>
          <a:prstGeom prst="rect">
            <a:avLst/>
          </a:prstGeom>
          <a:noFill/>
        </p:spPr>
        <p:txBody>
          <a:bodyPr wrap="square" rtlCol="0">
            <a:spAutoFit/>
          </a:bodyPr>
          <a:lstStyle/>
          <a:p>
            <a:r>
              <a:rPr lang="en-US" dirty="0"/>
              <a:t>OUR DIRECTIONS WILL BE NORTH, SOUTH, EAST AND WEST (WE WILL GIVE THESE THE VALUES 1, 2, 3, 4)</a:t>
            </a:r>
          </a:p>
          <a:p>
            <a:endParaRPr lang="en-US" dirty="0"/>
          </a:p>
          <a:p>
            <a:r>
              <a:rPr lang="en-US" dirty="0"/>
              <a:t>N = 1</a:t>
            </a:r>
          </a:p>
          <a:p>
            <a:r>
              <a:rPr lang="en-US" dirty="0"/>
              <a:t>S = 2</a:t>
            </a:r>
          </a:p>
          <a:p>
            <a:r>
              <a:rPr lang="en-US" dirty="0"/>
              <a:t>E = 3</a:t>
            </a:r>
          </a:p>
          <a:p>
            <a:r>
              <a:rPr lang="en-US" dirty="0"/>
              <a:t>W = 4</a:t>
            </a:r>
          </a:p>
        </p:txBody>
      </p:sp>
      <p:sp>
        <p:nvSpPr>
          <p:cNvPr id="16" name="Content Placeholder 15">
            <a:extLst>
              <a:ext uri="{FF2B5EF4-FFF2-40B4-BE49-F238E27FC236}">
                <a16:creationId xmlns:a16="http://schemas.microsoft.com/office/drawing/2014/main" id="{8993A2E2-95BC-44D2-83E2-21D6B9FD574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948295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D95C4-D537-4B05-B7C3-D5E55EE287CD}"/>
              </a:ext>
            </a:extLst>
          </p:cNvPr>
          <p:cNvSpPr>
            <a:spLocks noGrp="1"/>
          </p:cNvSpPr>
          <p:nvPr>
            <p:ph type="title"/>
          </p:nvPr>
        </p:nvSpPr>
        <p:spPr>
          <a:xfrm>
            <a:off x="957263" y="129985"/>
            <a:ext cx="9905999" cy="598678"/>
          </a:xfrm>
        </p:spPr>
        <p:txBody>
          <a:bodyPr>
            <a:normAutofit fontScale="90000"/>
          </a:bodyPr>
          <a:lstStyle/>
          <a:p>
            <a:r>
              <a:rPr lang="en-US" dirty="0"/>
              <a:t>RANDOM MOVEMENT -  ENEMY</a:t>
            </a:r>
          </a:p>
        </p:txBody>
      </p:sp>
      <p:pic>
        <p:nvPicPr>
          <p:cNvPr id="4" name="Content Placeholder 3">
            <a:extLst>
              <a:ext uri="{FF2B5EF4-FFF2-40B4-BE49-F238E27FC236}">
                <a16:creationId xmlns:a16="http://schemas.microsoft.com/office/drawing/2014/main" id="{C59504B2-C74B-4433-9C6D-D763D59A7A2C}"/>
              </a:ext>
            </a:extLst>
          </p:cNvPr>
          <p:cNvPicPr>
            <a:picLocks noGrp="1" noChangeAspect="1"/>
          </p:cNvPicPr>
          <p:nvPr>
            <p:ph idx="1"/>
          </p:nvPr>
        </p:nvPicPr>
        <p:blipFill>
          <a:blip r:embed="rId2"/>
          <a:stretch>
            <a:fillRect/>
          </a:stretch>
        </p:blipFill>
        <p:spPr>
          <a:xfrm>
            <a:off x="8784614" y="1135414"/>
            <a:ext cx="3407386" cy="4253816"/>
          </a:xfrm>
          <a:prstGeom prst="rect">
            <a:avLst/>
          </a:prstGeom>
        </p:spPr>
      </p:pic>
      <p:pic>
        <p:nvPicPr>
          <p:cNvPr id="5" name="Picture 4" descr="A picture containing website&#10;&#10;Description automatically generated">
            <a:extLst>
              <a:ext uri="{FF2B5EF4-FFF2-40B4-BE49-F238E27FC236}">
                <a16:creationId xmlns:a16="http://schemas.microsoft.com/office/drawing/2014/main" id="{3FD1FDD8-99E8-4A24-81F9-81768B3CE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12" y="2973467"/>
            <a:ext cx="4408127" cy="3181350"/>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3ECF76BC-6D07-4DC8-A237-845A034F8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8801" y="1323985"/>
            <a:ext cx="3257550" cy="3876675"/>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6E508F65-A57B-4E51-9847-116ABBACE5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412" y="914400"/>
            <a:ext cx="3663660" cy="1670198"/>
          </a:xfrm>
          <a:prstGeom prst="rect">
            <a:avLst/>
          </a:prstGeom>
        </p:spPr>
      </p:pic>
      <p:sp>
        <p:nvSpPr>
          <p:cNvPr id="8" name="TextBox 7">
            <a:extLst>
              <a:ext uri="{FF2B5EF4-FFF2-40B4-BE49-F238E27FC236}">
                <a16:creationId xmlns:a16="http://schemas.microsoft.com/office/drawing/2014/main" id="{9ACED59E-1244-4381-971F-037D18C7BE4F}"/>
              </a:ext>
            </a:extLst>
          </p:cNvPr>
          <p:cNvSpPr txBox="1"/>
          <p:nvPr/>
        </p:nvSpPr>
        <p:spPr>
          <a:xfrm>
            <a:off x="3684104" y="1550504"/>
            <a:ext cx="264816" cy="369332"/>
          </a:xfrm>
          <a:prstGeom prst="rect">
            <a:avLst/>
          </a:prstGeom>
          <a:noFill/>
        </p:spPr>
        <p:txBody>
          <a:bodyPr wrap="none" rtlCol="0">
            <a:spAutoFit/>
          </a:bodyPr>
          <a:lstStyle/>
          <a:p>
            <a:r>
              <a:rPr lang="en-US" dirty="0">
                <a:solidFill>
                  <a:srgbClr val="FF0000"/>
                </a:solidFill>
              </a:rPr>
              <a:t>1</a:t>
            </a:r>
          </a:p>
        </p:txBody>
      </p:sp>
      <p:sp>
        <p:nvSpPr>
          <p:cNvPr id="9" name="TextBox 8">
            <a:extLst>
              <a:ext uri="{FF2B5EF4-FFF2-40B4-BE49-F238E27FC236}">
                <a16:creationId xmlns:a16="http://schemas.microsoft.com/office/drawing/2014/main" id="{95798425-158C-4E78-9789-68935F812DA7}"/>
              </a:ext>
            </a:extLst>
          </p:cNvPr>
          <p:cNvSpPr txBox="1"/>
          <p:nvPr/>
        </p:nvSpPr>
        <p:spPr>
          <a:xfrm>
            <a:off x="4346713" y="3262322"/>
            <a:ext cx="316112" cy="369332"/>
          </a:xfrm>
          <a:prstGeom prst="rect">
            <a:avLst/>
          </a:prstGeom>
          <a:noFill/>
        </p:spPr>
        <p:txBody>
          <a:bodyPr wrap="none" rtlCol="0">
            <a:spAutoFit/>
          </a:bodyPr>
          <a:lstStyle/>
          <a:p>
            <a:r>
              <a:rPr lang="en-US" dirty="0">
                <a:solidFill>
                  <a:srgbClr val="FF0000"/>
                </a:solidFill>
              </a:rPr>
              <a:t>2</a:t>
            </a:r>
          </a:p>
        </p:txBody>
      </p:sp>
      <p:sp>
        <p:nvSpPr>
          <p:cNvPr id="10" name="TextBox 9">
            <a:extLst>
              <a:ext uri="{FF2B5EF4-FFF2-40B4-BE49-F238E27FC236}">
                <a16:creationId xmlns:a16="http://schemas.microsoft.com/office/drawing/2014/main" id="{A427537C-D221-4EAD-A52F-3E3DC3AC1581}"/>
              </a:ext>
            </a:extLst>
          </p:cNvPr>
          <p:cNvSpPr txBox="1"/>
          <p:nvPr/>
        </p:nvSpPr>
        <p:spPr>
          <a:xfrm>
            <a:off x="8040147" y="1390106"/>
            <a:ext cx="308098" cy="369332"/>
          </a:xfrm>
          <a:prstGeom prst="rect">
            <a:avLst/>
          </a:prstGeom>
          <a:noFill/>
        </p:spPr>
        <p:txBody>
          <a:bodyPr wrap="none" rtlCol="0">
            <a:spAutoFit/>
          </a:bodyPr>
          <a:lstStyle/>
          <a:p>
            <a:r>
              <a:rPr lang="en-US" dirty="0">
                <a:solidFill>
                  <a:srgbClr val="FF0000"/>
                </a:solidFill>
              </a:rPr>
              <a:t>3</a:t>
            </a:r>
          </a:p>
        </p:txBody>
      </p:sp>
      <p:sp>
        <p:nvSpPr>
          <p:cNvPr id="11" name="TextBox 10">
            <a:extLst>
              <a:ext uri="{FF2B5EF4-FFF2-40B4-BE49-F238E27FC236}">
                <a16:creationId xmlns:a16="http://schemas.microsoft.com/office/drawing/2014/main" id="{21187CC1-BCA4-4CAF-818B-433008F98AAD}"/>
              </a:ext>
            </a:extLst>
          </p:cNvPr>
          <p:cNvSpPr txBox="1"/>
          <p:nvPr/>
        </p:nvSpPr>
        <p:spPr>
          <a:xfrm>
            <a:off x="11798154" y="1215379"/>
            <a:ext cx="303288" cy="369332"/>
          </a:xfrm>
          <a:prstGeom prst="rect">
            <a:avLst/>
          </a:prstGeom>
          <a:noFill/>
        </p:spPr>
        <p:txBody>
          <a:bodyPr wrap="none" rtlCol="0">
            <a:spAutoFit/>
          </a:bodyPr>
          <a:lstStyle/>
          <a:p>
            <a:r>
              <a:rPr lang="en-US" dirty="0">
                <a:solidFill>
                  <a:srgbClr val="FF0000"/>
                </a:solidFill>
              </a:rPr>
              <a:t>4</a:t>
            </a:r>
          </a:p>
        </p:txBody>
      </p:sp>
    </p:spTree>
    <p:extLst>
      <p:ext uri="{BB962C8B-B14F-4D97-AF65-F5344CB8AC3E}">
        <p14:creationId xmlns:p14="http://schemas.microsoft.com/office/powerpoint/2010/main" val="3744764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D966-B205-4B12-A0DD-F864A9ED5EE3}"/>
              </a:ext>
            </a:extLst>
          </p:cNvPr>
          <p:cNvSpPr>
            <a:spLocks noGrp="1"/>
          </p:cNvSpPr>
          <p:nvPr>
            <p:ph type="title"/>
          </p:nvPr>
        </p:nvSpPr>
        <p:spPr>
          <a:xfrm>
            <a:off x="944218" y="0"/>
            <a:ext cx="9905999" cy="958856"/>
          </a:xfrm>
        </p:spPr>
        <p:txBody>
          <a:bodyPr>
            <a:normAutofit fontScale="90000"/>
          </a:bodyPr>
          <a:lstStyle/>
          <a:p>
            <a:r>
              <a:rPr lang="en-US" dirty="0"/>
              <a:t>GIVE THE ENEMY A DISTANCE TO MOVE</a:t>
            </a:r>
          </a:p>
        </p:txBody>
      </p:sp>
      <p:sp>
        <p:nvSpPr>
          <p:cNvPr id="3" name="Content Placeholder 2">
            <a:extLst>
              <a:ext uri="{FF2B5EF4-FFF2-40B4-BE49-F238E27FC236}">
                <a16:creationId xmlns:a16="http://schemas.microsoft.com/office/drawing/2014/main" id="{FDCF74CD-C138-4A27-AEB1-E2E655360C39}"/>
              </a:ext>
            </a:extLst>
          </p:cNvPr>
          <p:cNvSpPr>
            <a:spLocks noGrp="1"/>
          </p:cNvSpPr>
          <p:nvPr>
            <p:ph idx="1"/>
          </p:nvPr>
        </p:nvSpPr>
        <p:spPr>
          <a:xfrm>
            <a:off x="255105" y="1059817"/>
            <a:ext cx="5496339" cy="437678"/>
          </a:xfrm>
        </p:spPr>
        <p:txBody>
          <a:bodyPr>
            <a:normAutofit fontScale="85000" lnSpcReduction="10000"/>
          </a:bodyPr>
          <a:lstStyle/>
          <a:p>
            <a:r>
              <a:rPr lang="en-US" dirty="0"/>
              <a:t>CREATE A NEW VARIABLE NAMED DISTANCE</a:t>
            </a:r>
          </a:p>
        </p:txBody>
      </p:sp>
      <p:pic>
        <p:nvPicPr>
          <p:cNvPr id="4" name="Picture 3">
            <a:extLst>
              <a:ext uri="{FF2B5EF4-FFF2-40B4-BE49-F238E27FC236}">
                <a16:creationId xmlns:a16="http://schemas.microsoft.com/office/drawing/2014/main" id="{85CC1C18-2EC0-476A-A86A-48833CB8A6ED}"/>
              </a:ext>
            </a:extLst>
          </p:cNvPr>
          <p:cNvPicPr>
            <a:picLocks noChangeAspect="1"/>
          </p:cNvPicPr>
          <p:nvPr/>
        </p:nvPicPr>
        <p:blipFill>
          <a:blip r:embed="rId2"/>
          <a:stretch>
            <a:fillRect/>
          </a:stretch>
        </p:blipFill>
        <p:spPr>
          <a:xfrm>
            <a:off x="485362" y="3142092"/>
            <a:ext cx="3231160" cy="938865"/>
          </a:xfrm>
          <a:prstGeom prst="rect">
            <a:avLst/>
          </a:prstGeom>
        </p:spPr>
      </p:pic>
      <p:sp>
        <p:nvSpPr>
          <p:cNvPr id="5" name="TextBox 4">
            <a:extLst>
              <a:ext uri="{FF2B5EF4-FFF2-40B4-BE49-F238E27FC236}">
                <a16:creationId xmlns:a16="http://schemas.microsoft.com/office/drawing/2014/main" id="{F82455D9-939D-4E63-8BC9-1E4782302DDB}"/>
              </a:ext>
            </a:extLst>
          </p:cNvPr>
          <p:cNvSpPr txBox="1"/>
          <p:nvPr/>
        </p:nvSpPr>
        <p:spPr>
          <a:xfrm>
            <a:off x="114301" y="2407712"/>
            <a:ext cx="2454454" cy="369332"/>
          </a:xfrm>
          <a:prstGeom prst="rect">
            <a:avLst/>
          </a:prstGeom>
          <a:noFill/>
        </p:spPr>
        <p:txBody>
          <a:bodyPr wrap="none" rtlCol="0">
            <a:spAutoFit/>
          </a:bodyPr>
          <a:lstStyle/>
          <a:p>
            <a:r>
              <a:rPr lang="en-US" dirty="0"/>
              <a:t>SET YOUR DISTANCE</a:t>
            </a:r>
          </a:p>
        </p:txBody>
      </p:sp>
      <p:pic>
        <p:nvPicPr>
          <p:cNvPr id="6" name="Picture 5" descr="A picture containing timeline&#10;&#10;Description automatically generated">
            <a:extLst>
              <a:ext uri="{FF2B5EF4-FFF2-40B4-BE49-F238E27FC236}">
                <a16:creationId xmlns:a16="http://schemas.microsoft.com/office/drawing/2014/main" id="{2AE477D3-5512-4E7C-823F-E90848AC3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466" y="1598456"/>
            <a:ext cx="4114499" cy="3049393"/>
          </a:xfrm>
          <a:prstGeom prst="rect">
            <a:avLst/>
          </a:prstGeom>
        </p:spPr>
      </p:pic>
      <p:sp>
        <p:nvSpPr>
          <p:cNvPr id="7" name="TextBox 6">
            <a:extLst>
              <a:ext uri="{FF2B5EF4-FFF2-40B4-BE49-F238E27FC236}">
                <a16:creationId xmlns:a16="http://schemas.microsoft.com/office/drawing/2014/main" id="{B3FD0925-3004-43D5-8F06-12E77CF310E6}"/>
              </a:ext>
            </a:extLst>
          </p:cNvPr>
          <p:cNvSpPr txBox="1"/>
          <p:nvPr/>
        </p:nvSpPr>
        <p:spPr>
          <a:xfrm>
            <a:off x="6341466" y="1093990"/>
            <a:ext cx="4831002" cy="369332"/>
          </a:xfrm>
          <a:prstGeom prst="rect">
            <a:avLst/>
          </a:prstGeom>
          <a:noFill/>
        </p:spPr>
        <p:txBody>
          <a:bodyPr wrap="none" rtlCol="0">
            <a:spAutoFit/>
          </a:bodyPr>
          <a:lstStyle/>
          <a:p>
            <a:r>
              <a:rPr lang="en-US" dirty="0"/>
              <a:t>THIS IS HOW YOUR BLOCK SHOULD LOOK</a:t>
            </a:r>
          </a:p>
        </p:txBody>
      </p:sp>
      <p:sp>
        <p:nvSpPr>
          <p:cNvPr id="8" name="TextBox 7">
            <a:extLst>
              <a:ext uri="{FF2B5EF4-FFF2-40B4-BE49-F238E27FC236}">
                <a16:creationId xmlns:a16="http://schemas.microsoft.com/office/drawing/2014/main" id="{37B6D5B0-B553-4921-9B7C-3DE15BBB57A1}"/>
              </a:ext>
            </a:extLst>
          </p:cNvPr>
          <p:cNvSpPr txBox="1"/>
          <p:nvPr/>
        </p:nvSpPr>
        <p:spPr>
          <a:xfrm>
            <a:off x="6096000" y="4890212"/>
            <a:ext cx="5795561" cy="369332"/>
          </a:xfrm>
          <a:prstGeom prst="rect">
            <a:avLst/>
          </a:prstGeom>
          <a:noFill/>
        </p:spPr>
        <p:txBody>
          <a:bodyPr wrap="none" rtlCol="0">
            <a:spAutoFit/>
          </a:bodyPr>
          <a:lstStyle/>
          <a:p>
            <a:r>
              <a:rPr lang="en-US" dirty="0"/>
              <a:t>ADD MOVE 10 STEPS BLOCK BELOW SET DISTANCE</a:t>
            </a:r>
          </a:p>
        </p:txBody>
      </p:sp>
    </p:spTree>
    <p:extLst>
      <p:ext uri="{BB962C8B-B14F-4D97-AF65-F5344CB8AC3E}">
        <p14:creationId xmlns:p14="http://schemas.microsoft.com/office/powerpoint/2010/main" val="3175134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DA4D-9BF7-4501-9A69-0686A2168D0B}"/>
              </a:ext>
            </a:extLst>
          </p:cNvPr>
          <p:cNvSpPr>
            <a:spLocks noGrp="1"/>
          </p:cNvSpPr>
          <p:nvPr>
            <p:ph type="title"/>
          </p:nvPr>
        </p:nvSpPr>
        <p:spPr>
          <a:xfrm>
            <a:off x="314325" y="129985"/>
            <a:ext cx="9905999" cy="512953"/>
          </a:xfrm>
        </p:spPr>
        <p:txBody>
          <a:bodyPr>
            <a:normAutofit fontScale="90000"/>
          </a:bodyPr>
          <a:lstStyle/>
          <a:p>
            <a:r>
              <a:rPr lang="en-US" dirty="0"/>
              <a:t>MOVING RANDOM CONT’D</a:t>
            </a:r>
          </a:p>
        </p:txBody>
      </p:sp>
      <p:pic>
        <p:nvPicPr>
          <p:cNvPr id="5" name="Content Placeholder 4" descr="Timeline&#10;&#10;Description automatically generated">
            <a:extLst>
              <a:ext uri="{FF2B5EF4-FFF2-40B4-BE49-F238E27FC236}">
                <a16:creationId xmlns:a16="http://schemas.microsoft.com/office/drawing/2014/main" id="{D16F1014-A588-4E45-B135-C72A51E12E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828" y="2033586"/>
            <a:ext cx="3290537" cy="3409952"/>
          </a:xfrm>
        </p:spPr>
      </p:pic>
      <p:sp>
        <p:nvSpPr>
          <p:cNvPr id="6" name="TextBox 5">
            <a:extLst>
              <a:ext uri="{FF2B5EF4-FFF2-40B4-BE49-F238E27FC236}">
                <a16:creationId xmlns:a16="http://schemas.microsoft.com/office/drawing/2014/main" id="{B690AA5F-0B63-436C-8491-7A4FC4C94F73}"/>
              </a:ext>
            </a:extLst>
          </p:cNvPr>
          <p:cNvSpPr txBox="1"/>
          <p:nvPr/>
        </p:nvSpPr>
        <p:spPr>
          <a:xfrm>
            <a:off x="274829" y="1007877"/>
            <a:ext cx="3711384" cy="646331"/>
          </a:xfrm>
          <a:prstGeom prst="rect">
            <a:avLst/>
          </a:prstGeom>
          <a:noFill/>
        </p:spPr>
        <p:txBody>
          <a:bodyPr wrap="square" rtlCol="0">
            <a:spAutoFit/>
          </a:bodyPr>
          <a:lstStyle/>
          <a:p>
            <a:r>
              <a:rPr lang="en-US" dirty="0"/>
              <a:t>ADD MOVE 2 STEPS JUST BELOW THE REPEAT DISTANCE</a:t>
            </a:r>
          </a:p>
        </p:txBody>
      </p:sp>
      <p:pic>
        <p:nvPicPr>
          <p:cNvPr id="10" name="Picture 9" descr="Timeline&#10;&#10;Description automatically generated with medium confidence">
            <a:extLst>
              <a:ext uri="{FF2B5EF4-FFF2-40B4-BE49-F238E27FC236}">
                <a16:creationId xmlns:a16="http://schemas.microsoft.com/office/drawing/2014/main" id="{E85C7CA5-9730-4E36-B211-E9D076FE1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988" y="2145487"/>
            <a:ext cx="2961705" cy="2369364"/>
          </a:xfrm>
          <a:prstGeom prst="rect">
            <a:avLst/>
          </a:prstGeom>
        </p:spPr>
      </p:pic>
      <p:sp>
        <p:nvSpPr>
          <p:cNvPr id="11" name="TextBox 10">
            <a:extLst>
              <a:ext uri="{FF2B5EF4-FFF2-40B4-BE49-F238E27FC236}">
                <a16:creationId xmlns:a16="http://schemas.microsoft.com/office/drawing/2014/main" id="{54A402F3-0FE4-43A9-A592-BBB60751EC1E}"/>
              </a:ext>
            </a:extLst>
          </p:cNvPr>
          <p:cNvSpPr txBox="1"/>
          <p:nvPr/>
        </p:nvSpPr>
        <p:spPr>
          <a:xfrm>
            <a:off x="4429126" y="1007877"/>
            <a:ext cx="2905604" cy="369332"/>
          </a:xfrm>
          <a:prstGeom prst="rect">
            <a:avLst/>
          </a:prstGeom>
          <a:noFill/>
        </p:spPr>
        <p:txBody>
          <a:bodyPr wrap="none" rtlCol="0">
            <a:spAutoFit/>
          </a:bodyPr>
          <a:lstStyle/>
          <a:p>
            <a:r>
              <a:rPr lang="en-US" dirty="0"/>
              <a:t>LOCK ENEMY TO BOARD</a:t>
            </a:r>
          </a:p>
        </p:txBody>
      </p:sp>
      <p:sp>
        <p:nvSpPr>
          <p:cNvPr id="13" name="TextBox 12">
            <a:extLst>
              <a:ext uri="{FF2B5EF4-FFF2-40B4-BE49-F238E27FC236}">
                <a16:creationId xmlns:a16="http://schemas.microsoft.com/office/drawing/2014/main" id="{C4A99D9C-8702-4B55-A45C-FAD42DA2AE52}"/>
              </a:ext>
            </a:extLst>
          </p:cNvPr>
          <p:cNvSpPr txBox="1"/>
          <p:nvPr/>
        </p:nvSpPr>
        <p:spPr>
          <a:xfrm>
            <a:off x="8205789" y="1146376"/>
            <a:ext cx="3509961" cy="923330"/>
          </a:xfrm>
          <a:prstGeom prst="rect">
            <a:avLst/>
          </a:prstGeom>
          <a:noFill/>
        </p:spPr>
        <p:txBody>
          <a:bodyPr wrap="square" rtlCol="0">
            <a:spAutoFit/>
          </a:bodyPr>
          <a:lstStyle/>
          <a:p>
            <a:r>
              <a:rPr lang="en-US" dirty="0"/>
              <a:t>ADD THIS IF STATENMENT TO THE LOOP, BELOW MOVE 2 STEPS</a:t>
            </a:r>
          </a:p>
        </p:txBody>
      </p:sp>
    </p:spTree>
    <p:extLst>
      <p:ext uri="{BB962C8B-B14F-4D97-AF65-F5344CB8AC3E}">
        <p14:creationId xmlns:p14="http://schemas.microsoft.com/office/powerpoint/2010/main" val="1406753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2B7E7-A050-4BD9-B9ED-1C7B748C08B5}"/>
              </a:ext>
            </a:extLst>
          </p:cNvPr>
          <p:cNvSpPr>
            <a:spLocks noGrp="1"/>
          </p:cNvSpPr>
          <p:nvPr>
            <p:ph type="title"/>
          </p:nvPr>
        </p:nvSpPr>
        <p:spPr>
          <a:xfrm>
            <a:off x="314326" y="84213"/>
            <a:ext cx="11287124" cy="989213"/>
          </a:xfrm>
        </p:spPr>
        <p:txBody>
          <a:bodyPr>
            <a:normAutofit fontScale="90000"/>
          </a:bodyPr>
          <a:lstStyle/>
          <a:p>
            <a:r>
              <a:rPr lang="en-US" dirty="0"/>
              <a:t>ELIMATE MAIN CHARACTER LIVES IF TOUCHING THE ENEMY</a:t>
            </a:r>
          </a:p>
        </p:txBody>
      </p:sp>
      <p:sp>
        <p:nvSpPr>
          <p:cNvPr id="6" name="Content Placeholder 5">
            <a:extLst>
              <a:ext uri="{FF2B5EF4-FFF2-40B4-BE49-F238E27FC236}">
                <a16:creationId xmlns:a16="http://schemas.microsoft.com/office/drawing/2014/main" id="{559B69D7-C975-43DE-AB22-1BEECB1CA9D7}"/>
              </a:ext>
            </a:extLst>
          </p:cNvPr>
          <p:cNvSpPr>
            <a:spLocks noGrp="1"/>
          </p:cNvSpPr>
          <p:nvPr>
            <p:ph idx="1"/>
          </p:nvPr>
        </p:nvSpPr>
        <p:spPr>
          <a:xfrm>
            <a:off x="490330" y="1244876"/>
            <a:ext cx="3767346" cy="592650"/>
          </a:xfrm>
        </p:spPr>
        <p:txBody>
          <a:bodyPr>
            <a:normAutofit fontScale="77500" lnSpcReduction="20000"/>
          </a:bodyPr>
          <a:lstStyle/>
          <a:p>
            <a:pPr marL="0" indent="0">
              <a:buNone/>
            </a:pPr>
            <a:r>
              <a:rPr lang="en-US" dirty="0"/>
              <a:t>GO TO THE MAIN CHARACTER AND GRAB AN IF THEN STATEMENT</a:t>
            </a:r>
          </a:p>
        </p:txBody>
      </p:sp>
      <p:sp>
        <p:nvSpPr>
          <p:cNvPr id="7" name="Content Placeholder 5">
            <a:extLst>
              <a:ext uri="{FF2B5EF4-FFF2-40B4-BE49-F238E27FC236}">
                <a16:creationId xmlns:a16="http://schemas.microsoft.com/office/drawing/2014/main" id="{9E63126B-9EA1-457C-B495-9FE5931F3320}"/>
              </a:ext>
            </a:extLst>
          </p:cNvPr>
          <p:cNvSpPr txBox="1">
            <a:spLocks/>
          </p:cNvSpPr>
          <p:nvPr/>
        </p:nvSpPr>
        <p:spPr>
          <a:xfrm>
            <a:off x="490330" y="2081714"/>
            <a:ext cx="3767346" cy="35402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ADD AN IF TOUCHING ENEMY </a:t>
            </a:r>
          </a:p>
        </p:txBody>
      </p:sp>
      <p:pic>
        <p:nvPicPr>
          <p:cNvPr id="9" name="Picture 8" descr="Graphical user interface&#10;&#10;Description automatically generated with medium confidence">
            <a:extLst>
              <a:ext uri="{FF2B5EF4-FFF2-40B4-BE49-F238E27FC236}">
                <a16:creationId xmlns:a16="http://schemas.microsoft.com/office/drawing/2014/main" id="{E5FEADC9-1E89-4172-B02D-AA704B7E3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330" y="2555050"/>
            <a:ext cx="3510868" cy="1747900"/>
          </a:xfrm>
          <a:prstGeom prst="rect">
            <a:avLst/>
          </a:prstGeom>
        </p:spPr>
      </p:pic>
      <p:sp>
        <p:nvSpPr>
          <p:cNvPr id="10" name="TextBox 9">
            <a:extLst>
              <a:ext uri="{FF2B5EF4-FFF2-40B4-BE49-F238E27FC236}">
                <a16:creationId xmlns:a16="http://schemas.microsoft.com/office/drawing/2014/main" id="{7E6B6655-3A97-40E9-82B9-30EB78E3E1C3}"/>
              </a:ext>
            </a:extLst>
          </p:cNvPr>
          <p:cNvSpPr txBox="1"/>
          <p:nvPr/>
        </p:nvSpPr>
        <p:spPr>
          <a:xfrm>
            <a:off x="314326" y="4843463"/>
            <a:ext cx="4929187" cy="646331"/>
          </a:xfrm>
          <a:prstGeom prst="rect">
            <a:avLst/>
          </a:prstGeom>
          <a:noFill/>
        </p:spPr>
        <p:txBody>
          <a:bodyPr wrap="square" rtlCol="0">
            <a:spAutoFit/>
          </a:bodyPr>
          <a:lstStyle/>
          <a:p>
            <a:r>
              <a:rPr lang="en-US" dirty="0"/>
              <a:t>NOW CREATE A NEW VARIABLE CALLED LIVES</a:t>
            </a:r>
          </a:p>
        </p:txBody>
      </p:sp>
      <p:pic>
        <p:nvPicPr>
          <p:cNvPr id="12" name="Picture 11" descr="Graphical user interface&#10;&#10;Description automatically generated with medium confidence">
            <a:extLst>
              <a:ext uri="{FF2B5EF4-FFF2-40B4-BE49-F238E27FC236}">
                <a16:creationId xmlns:a16="http://schemas.microsoft.com/office/drawing/2014/main" id="{4AC6A172-3F71-44CD-80EE-21FDA94BD7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3550" y="1818076"/>
            <a:ext cx="3957824" cy="2596762"/>
          </a:xfrm>
          <a:prstGeom prst="rect">
            <a:avLst/>
          </a:prstGeom>
        </p:spPr>
      </p:pic>
      <p:sp>
        <p:nvSpPr>
          <p:cNvPr id="13" name="TextBox 12">
            <a:extLst>
              <a:ext uri="{FF2B5EF4-FFF2-40B4-BE49-F238E27FC236}">
                <a16:creationId xmlns:a16="http://schemas.microsoft.com/office/drawing/2014/main" id="{824E2D49-21F1-4B27-985A-A738CE1751AE}"/>
              </a:ext>
            </a:extLst>
          </p:cNvPr>
          <p:cNvSpPr txBox="1"/>
          <p:nvPr/>
        </p:nvSpPr>
        <p:spPr>
          <a:xfrm>
            <a:off x="5543550" y="931238"/>
            <a:ext cx="3814763" cy="646331"/>
          </a:xfrm>
          <a:prstGeom prst="rect">
            <a:avLst/>
          </a:prstGeom>
          <a:noFill/>
        </p:spPr>
        <p:txBody>
          <a:bodyPr wrap="square" rtlCol="0">
            <a:spAutoFit/>
          </a:bodyPr>
          <a:lstStyle/>
          <a:p>
            <a:r>
              <a:rPr lang="en-US" dirty="0"/>
              <a:t>ADD THE CHANGE BY TO YOUR LOOP AND CHANGE LIVES BY -1</a:t>
            </a:r>
          </a:p>
        </p:txBody>
      </p:sp>
    </p:spTree>
    <p:extLst>
      <p:ext uri="{BB962C8B-B14F-4D97-AF65-F5344CB8AC3E}">
        <p14:creationId xmlns:p14="http://schemas.microsoft.com/office/powerpoint/2010/main" val="98731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16F98-1B54-4A2C-84BC-A5985721E99C}"/>
              </a:ext>
            </a:extLst>
          </p:cNvPr>
          <p:cNvSpPr>
            <a:spLocks noGrp="1"/>
          </p:cNvSpPr>
          <p:nvPr>
            <p:ph type="title"/>
          </p:nvPr>
        </p:nvSpPr>
        <p:spPr>
          <a:xfrm>
            <a:off x="400051" y="278407"/>
            <a:ext cx="10448924" cy="1360898"/>
          </a:xfrm>
        </p:spPr>
        <p:txBody>
          <a:bodyPr/>
          <a:lstStyle/>
          <a:p>
            <a:r>
              <a:rPr lang="en-US" dirty="0"/>
              <a:t>MAIN CHARCTER DISAPPEAR AFTER BEING CAPTURED</a:t>
            </a:r>
          </a:p>
        </p:txBody>
      </p:sp>
      <p:pic>
        <p:nvPicPr>
          <p:cNvPr id="5" name="Picture 4" descr="A picture containing chart&#10;&#10;Description automatically generated">
            <a:extLst>
              <a:ext uri="{FF2B5EF4-FFF2-40B4-BE49-F238E27FC236}">
                <a16:creationId xmlns:a16="http://schemas.microsoft.com/office/drawing/2014/main" id="{A09FB554-0174-4FC9-8DA7-14178FF85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52599"/>
            <a:ext cx="3638550" cy="4425736"/>
          </a:xfrm>
          <a:prstGeom prst="rect">
            <a:avLst/>
          </a:prstGeom>
        </p:spPr>
      </p:pic>
      <p:sp>
        <p:nvSpPr>
          <p:cNvPr id="6" name="TextBox 5">
            <a:extLst>
              <a:ext uri="{FF2B5EF4-FFF2-40B4-BE49-F238E27FC236}">
                <a16:creationId xmlns:a16="http://schemas.microsoft.com/office/drawing/2014/main" id="{73560919-A627-4CFA-8B2A-349763F2B2E5}"/>
              </a:ext>
            </a:extLst>
          </p:cNvPr>
          <p:cNvSpPr txBox="1"/>
          <p:nvPr/>
        </p:nvSpPr>
        <p:spPr>
          <a:xfrm>
            <a:off x="5357813" y="1752599"/>
            <a:ext cx="5678834" cy="923330"/>
          </a:xfrm>
          <a:prstGeom prst="rect">
            <a:avLst/>
          </a:prstGeom>
          <a:noFill/>
        </p:spPr>
        <p:txBody>
          <a:bodyPr wrap="square" rtlCol="0">
            <a:spAutoFit/>
          </a:bodyPr>
          <a:lstStyle/>
          <a:p>
            <a:r>
              <a:rPr lang="en-US" dirty="0"/>
              <a:t>ADD HIDE </a:t>
            </a:r>
            <a:r>
              <a:rPr lang="en-US" dirty="0">
                <a:sym typeface="Wingdings" panose="05000000000000000000" pitchFamily="2" charset="2"/>
              </a:rPr>
              <a:t> WAIT GO TO  AND A SHOW BUTTON</a:t>
            </a:r>
          </a:p>
          <a:p>
            <a:r>
              <a:rPr lang="en-US" dirty="0">
                <a:sym typeface="Wingdings" panose="05000000000000000000" pitchFamily="2" charset="2"/>
              </a:rPr>
              <a:t>THEN ADD TO YOUR LOOP</a:t>
            </a:r>
            <a:endParaRPr lang="en-US" dirty="0"/>
          </a:p>
        </p:txBody>
      </p:sp>
    </p:spTree>
    <p:extLst>
      <p:ext uri="{BB962C8B-B14F-4D97-AF65-F5344CB8AC3E}">
        <p14:creationId xmlns:p14="http://schemas.microsoft.com/office/powerpoint/2010/main" val="2227764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7882B6-DFE9-4792-9734-27FA987E2DB2}"/>
              </a:ext>
            </a:extLst>
          </p:cNvPr>
          <p:cNvSpPr txBox="1"/>
          <p:nvPr/>
        </p:nvSpPr>
        <p:spPr>
          <a:xfrm>
            <a:off x="545203" y="399222"/>
            <a:ext cx="5015860" cy="369332"/>
          </a:xfrm>
          <a:prstGeom prst="rect">
            <a:avLst/>
          </a:prstGeom>
          <a:noFill/>
        </p:spPr>
        <p:txBody>
          <a:bodyPr wrap="none" rtlCol="0">
            <a:spAutoFit/>
          </a:bodyPr>
          <a:lstStyle/>
          <a:p>
            <a:r>
              <a:rPr lang="en-US" dirty="0"/>
              <a:t>AT THE TOP OF YOUR LOOP </a:t>
            </a:r>
            <a:r>
              <a:rPr lang="en-US" u="sng" dirty="0">
                <a:effectLst>
                  <a:outerShdw blurRad="38100" dist="38100" dir="2700000" algn="tl">
                    <a:srgbClr val="000000">
                      <a:alpha val="43137"/>
                    </a:srgbClr>
                  </a:outerShdw>
                </a:effectLst>
              </a:rPr>
              <a:t>SET  </a:t>
            </a:r>
            <a:r>
              <a:rPr lang="en-US" dirty="0">
                <a:effectLst>
                  <a:outerShdw blurRad="38100" dist="38100" dir="2700000" algn="tl">
                    <a:srgbClr val="000000">
                      <a:alpha val="43137"/>
                    </a:srgbClr>
                  </a:outerShdw>
                </a:effectLst>
              </a:rPr>
              <a:t>LIVES TO 3</a:t>
            </a:r>
            <a:endParaRPr lang="en-US" u="sng"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195A5E9E-C436-4C1C-871E-E3FF92A3B9D4}"/>
              </a:ext>
            </a:extLst>
          </p:cNvPr>
          <p:cNvSpPr txBox="1"/>
          <p:nvPr/>
        </p:nvSpPr>
        <p:spPr>
          <a:xfrm>
            <a:off x="545203" y="1365624"/>
            <a:ext cx="4924040" cy="369332"/>
          </a:xfrm>
          <a:prstGeom prst="rect">
            <a:avLst/>
          </a:prstGeom>
          <a:noFill/>
        </p:spPr>
        <p:txBody>
          <a:bodyPr wrap="none" rtlCol="0">
            <a:spAutoFit/>
          </a:bodyPr>
          <a:lstStyle/>
          <a:p>
            <a:r>
              <a:rPr lang="en-US" dirty="0"/>
              <a:t>YOU CODE SHOULD NOW LOOK LIKE THIS:</a:t>
            </a:r>
            <a:endParaRPr lang="en-US" u="sng" dirty="0">
              <a:effectLst>
                <a:outerShdw blurRad="38100" dist="38100" dir="2700000" algn="tl">
                  <a:srgbClr val="000000">
                    <a:alpha val="43137"/>
                  </a:srgbClr>
                </a:outerShdw>
              </a:effectLst>
            </a:endParaRPr>
          </a:p>
        </p:txBody>
      </p:sp>
      <p:pic>
        <p:nvPicPr>
          <p:cNvPr id="7" name="Picture 6" descr="Chart&#10;&#10;Description automatically generated">
            <a:extLst>
              <a:ext uri="{FF2B5EF4-FFF2-40B4-BE49-F238E27FC236}">
                <a16:creationId xmlns:a16="http://schemas.microsoft.com/office/drawing/2014/main" id="{CCF95EEF-E85D-4C85-BC30-BF608C1392C7}"/>
              </a:ext>
            </a:extLst>
          </p:cNvPr>
          <p:cNvPicPr>
            <a:picLocks noChangeAspect="1"/>
          </p:cNvPicPr>
          <p:nvPr/>
        </p:nvPicPr>
        <p:blipFill rotWithShape="1">
          <a:blip r:embed="rId2">
            <a:extLst>
              <a:ext uri="{28A0092B-C50C-407E-A947-70E740481C1C}">
                <a14:useLocalDpi xmlns:a14="http://schemas.microsoft.com/office/drawing/2010/main" val="0"/>
              </a:ext>
            </a:extLst>
          </a:blip>
          <a:srcRect l="6998" r="31910"/>
          <a:stretch/>
        </p:blipFill>
        <p:spPr>
          <a:xfrm>
            <a:off x="6374297" y="399222"/>
            <a:ext cx="3977134" cy="6160603"/>
          </a:xfrm>
          <a:prstGeom prst="rect">
            <a:avLst/>
          </a:prstGeom>
        </p:spPr>
      </p:pic>
    </p:spTree>
    <p:extLst>
      <p:ext uri="{BB962C8B-B14F-4D97-AF65-F5344CB8AC3E}">
        <p14:creationId xmlns:p14="http://schemas.microsoft.com/office/powerpoint/2010/main" val="2323431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8D1A-3AB4-4F24-A5B6-F70A9D0A7AC8}"/>
              </a:ext>
            </a:extLst>
          </p:cNvPr>
          <p:cNvSpPr>
            <a:spLocks noGrp="1"/>
          </p:cNvSpPr>
          <p:nvPr>
            <p:ph type="title"/>
          </p:nvPr>
        </p:nvSpPr>
        <p:spPr>
          <a:xfrm>
            <a:off x="178904" y="84213"/>
            <a:ext cx="11156753" cy="1360898"/>
          </a:xfrm>
        </p:spPr>
        <p:txBody>
          <a:bodyPr>
            <a:normAutofit fontScale="90000"/>
          </a:bodyPr>
          <a:lstStyle/>
          <a:p>
            <a:pPr algn="ctr"/>
            <a:r>
              <a:rPr lang="en-US" dirty="0">
                <a:effectLst/>
                <a:latin typeface="Calibri" panose="020F0502020204030204" pitchFamily="34" charset="0"/>
                <a:ea typeface="Calibri" panose="020F0502020204030204" pitchFamily="34" charset="0"/>
                <a:cs typeface="Times New Roman" panose="02020603050405020304" pitchFamily="18" charset="0"/>
              </a:rPr>
              <a:t>If you simply throw the net out there, you don’t know what you might catch! </a:t>
            </a:r>
            <a:br>
              <a:rPr lang="en-US" dirty="0">
                <a:effectLst/>
                <a:latin typeface="Calibri" panose="020F0502020204030204" pitchFamily="34" charset="0"/>
                <a:ea typeface="Calibri" panose="020F0502020204030204" pitchFamily="34" charset="0"/>
                <a:cs typeface="Times New Roman" panose="02020603050405020304" pitchFamily="18" charset="0"/>
              </a:rPr>
            </a:br>
            <a:r>
              <a:rPr lang="en-US" dirty="0"/>
              <a:t> :</a:t>
            </a:r>
          </a:p>
        </p:txBody>
      </p:sp>
      <mc:AlternateContent xmlns:mc="http://schemas.openxmlformats.org/markup-compatibility/2006">
        <mc:Choice xmlns:am3d="http://schemas.microsoft.com/office/drawing/2017/model3d" Requires="am3d">
          <p:graphicFrame>
            <p:nvGraphicFramePr>
              <p:cNvPr id="4" name="Content Placeholder 3" descr="School of fish">
                <a:extLst>
                  <a:ext uri="{FF2B5EF4-FFF2-40B4-BE49-F238E27FC236}">
                    <a16:creationId xmlns:a16="http://schemas.microsoft.com/office/drawing/2014/main" id="{F3995DC8-E8E7-4FEF-9D73-19DB9631709C}"/>
                  </a:ext>
                </a:extLst>
              </p:cNvPr>
              <p:cNvGraphicFramePr>
                <a:graphicFrameLocks noGrp="1" noChangeAspect="1"/>
              </p:cNvGraphicFramePr>
              <p:nvPr>
                <p:ph idx="1"/>
                <p:extLst>
                  <p:ext uri="{D42A27DB-BD31-4B8C-83A1-F6EECF244321}">
                    <p14:modId xmlns:p14="http://schemas.microsoft.com/office/powerpoint/2010/main" val="3519318978"/>
                  </p:ext>
                </p:extLst>
              </p:nvPr>
            </p:nvGraphicFramePr>
            <p:xfrm>
              <a:off x="7764379" y="-707234"/>
              <a:ext cx="4427622" cy="4573381"/>
            </p:xfrm>
            <a:graphic>
              <a:graphicData uri="http://schemas.microsoft.com/office/drawing/2017/model3d">
                <am3d:model3d r:embed="rId3">
                  <am3d:spPr>
                    <a:xfrm>
                      <a:off x="0" y="0"/>
                      <a:ext cx="4427622" cy="4573381"/>
                    </a:xfrm>
                    <a:prstGeom prst="rect">
                      <a:avLst/>
                    </a:prstGeom>
                  </am3d:spPr>
                  <am3d:camera>
                    <am3d:pos x="0" y="0" z="59615781"/>
                    <am3d:up dx="0" dy="36000000" dz="0"/>
                    <am3d:lookAt x="0" y="0" z="0"/>
                    <am3d:perspective fov="2700000"/>
                  </am3d:camera>
                  <am3d:trans>
                    <am3d:meterPerModelUnit n="10474" d="1000000"/>
                    <am3d:preTrans dx="-4262210" dy="-7210043" dz="549863"/>
                    <am3d:scale>
                      <am3d:sx n="1000000" d="1000000"/>
                      <am3d:sy n="1000000" d="1000000"/>
                      <am3d:sz n="1000000" d="1000000"/>
                    </am3d:scale>
                    <am3d:rot ax="16200000" ay="18000000" az="5400000"/>
                    <am3d:postTrans dx="0" dy="0" dz="0"/>
                  </am3d:trans>
                  <am3d:raster rName="Office3DRenderer" rVer="16.0.8326">
                    <am3d:blip r:embed="rId4"/>
                  </am3d:raster>
                  <am3d:extLst>
                    <a:ext uri="{9A65AA19-BECB-4387-8358-8AD5134E1D82}">
                      <a3danim:embedAnim xmlns:a3danim="http://schemas.microsoft.com/office/drawing/2018/animation/model3d" animId="0">
                        <a3danim:animPr length="40966" count="indefinite"/>
                      </a3danim:embedAnim>
                    </a:ext>
                    <a:ext uri="{E9DE012E-A134-456F-84FE-255F9AAD75C6}">
                      <a3danim:posterFrame xmlns:a3danim="http://schemas.microsoft.com/office/drawing/2018/animation/model3d" animId="0"/>
                    </a:ext>
                  </am3d:extLst>
                  <am3d:objViewport viewportSz="46472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School of fish">
                <a:extLst>
                  <a:ext uri="{FF2B5EF4-FFF2-40B4-BE49-F238E27FC236}">
                    <a16:creationId xmlns:a16="http://schemas.microsoft.com/office/drawing/2014/main" id="{F3995DC8-E8E7-4FEF-9D73-19DB9631709C}"/>
                  </a:ext>
                </a:extLst>
              </p:cNvPr>
              <p:cNvPicPr>
                <a:picLocks noGrp="1" noRot="1" noChangeAspect="1" noMove="1" noResize="1" noEditPoints="1" noAdjustHandles="1" noChangeArrowheads="1" noChangeShapeType="1" noCrop="1"/>
              </p:cNvPicPr>
              <p:nvPr/>
            </p:nvPicPr>
            <p:blipFill>
              <a:blip r:embed="rId4"/>
              <a:stretch>
                <a:fillRect/>
              </a:stretch>
            </p:blipFill>
            <p:spPr>
              <a:xfrm>
                <a:off x="7764379" y="-707234"/>
                <a:ext cx="4427622" cy="4573381"/>
              </a:xfrm>
              <a:prstGeom prst="rect">
                <a:avLst/>
              </a:prstGeom>
            </p:spPr>
          </p:pic>
        </mc:Fallback>
      </mc:AlternateContent>
      <p:sp>
        <p:nvSpPr>
          <p:cNvPr id="6" name="TextBox 5">
            <a:extLst>
              <a:ext uri="{FF2B5EF4-FFF2-40B4-BE49-F238E27FC236}">
                <a16:creationId xmlns:a16="http://schemas.microsoft.com/office/drawing/2014/main" id="{65700969-1A1B-42B0-B734-CE3D63D50936}"/>
              </a:ext>
            </a:extLst>
          </p:cNvPr>
          <p:cNvSpPr txBox="1"/>
          <p:nvPr/>
        </p:nvSpPr>
        <p:spPr>
          <a:xfrm>
            <a:off x="178904" y="1212271"/>
            <a:ext cx="9062816" cy="4239687"/>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Who is this study geared towards?  </a:t>
            </a:r>
          </a:p>
          <a:p>
            <a:pPr marL="800100" lvl="1" indent="-342900">
              <a:lnSpc>
                <a:spcPct val="107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This study is gear towards minorities and women/girls</a:t>
            </a:r>
          </a:p>
          <a:p>
            <a:pPr marL="800100" lvl="1" indent="-342900">
              <a:lnSpc>
                <a:spcPct val="107000"/>
              </a:lnSpc>
              <a:buFont typeface="Symbol" panose="05050102010706020507" pitchFamily="18" charset="2"/>
              <a:buChar char=""/>
            </a:pPr>
            <a:r>
              <a:rPr lang="en-US" i="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a:t>
            </a:r>
            <a:r>
              <a:rPr lang="en-US" b="0" i="1" dirty="0">
                <a:solidFill>
                  <a:srgbClr val="FFFF00"/>
                </a:solidFill>
                <a:effectLst/>
                <a:latin typeface="Work Sans" panose="020B0604020202020204" pitchFamily="2" charset="0"/>
              </a:rPr>
              <a:t>Women make up only </a:t>
            </a:r>
            <a:r>
              <a:rPr lang="en-US" b="0" i="1" u="none" strike="noStrike" dirty="0">
                <a:solidFill>
                  <a:srgbClr val="FFFF00"/>
                </a:solidFill>
                <a:effectLst/>
                <a:latin typeface="Work Sans" panose="020B0604020202020204" pitchFamily="2" charset="0"/>
                <a:hlinkClick r:id="rId5">
                  <a:extLst>
                    <a:ext uri="{A12FA001-AC4F-418D-AE19-62706E023703}">
                      <ahyp:hlinkClr xmlns:ahyp="http://schemas.microsoft.com/office/drawing/2018/hyperlinkcolor" val="tx"/>
                    </a:ext>
                  </a:extLst>
                </a:hlinkClick>
              </a:rPr>
              <a:t>28%</a:t>
            </a:r>
            <a:r>
              <a:rPr lang="en-US" b="0" i="1" dirty="0">
                <a:solidFill>
                  <a:srgbClr val="FFFF00"/>
                </a:solidFill>
                <a:effectLst/>
                <a:latin typeface="Work Sans" panose="020B0604020202020204" pitchFamily="2" charset="0"/>
              </a:rPr>
              <a:t> of the workforce in science, technology, engineering and math (STEM), and men vastly outnumber women majoring in most STEM fields in college.”</a:t>
            </a:r>
            <a:endParaRPr lang="en-US" i="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Symbol" panose="05050102010706020507" pitchFamily="18" charset="2"/>
              <a:buChar cha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Why are you doing this study? </a:t>
            </a:r>
          </a:p>
          <a:p>
            <a:pPr marL="800100" lvl="1" indent="-342900">
              <a:lnSpc>
                <a:spcPct val="107000"/>
              </a:lnSpc>
              <a:spcAft>
                <a:spcPts val="8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By E</a:t>
            </a:r>
            <a:r>
              <a:rPr lang="en-US" dirty="0">
                <a:effectLst/>
                <a:latin typeface="Calibri" panose="020F0502020204030204" pitchFamily="34" charset="0"/>
                <a:ea typeface="Calibri" panose="020F0502020204030204" pitchFamily="34" charset="0"/>
                <a:cs typeface="Times New Roman" panose="02020603050405020304" pitchFamily="18" charset="0"/>
              </a:rPr>
              <a:t>ngaging the youth to develop interest in technology at an early age, we can light a spark for them in the future.  </a:t>
            </a:r>
          </a:p>
          <a:p>
            <a:pPr marL="800100" lvl="1" indent="-342900">
              <a:lnSpc>
                <a:spcPct val="107000"/>
              </a:lnSpc>
              <a:spcAft>
                <a:spcPts val="8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Our game allows us to provide a way of doing outreach to our audience through active learning in a very fun and hands on way</a:t>
            </a:r>
            <a:r>
              <a:rPr lang="en-US"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US" dirty="0">
                <a:solidFill>
                  <a:schemeClr val="accent4">
                    <a:lumMod val="40000"/>
                    <a:lumOff val="60000"/>
                  </a:schemeClr>
                </a:solidFill>
                <a:latin typeface="Calibri" panose="020F0502020204030204" pitchFamily="34" charset="0"/>
                <a:ea typeface="Calibri" panose="020F0502020204030204" pitchFamily="34" charset="0"/>
                <a:cs typeface="Times New Roman" panose="02020603050405020304" pitchFamily="18" charset="0"/>
              </a:rPr>
              <a:t>"Never doubt that a small group of thoughtful, committed citizens can change the world; indeed, it's the only thing that ever has." ~ Margaret Mead </a:t>
            </a:r>
          </a:p>
        </p:txBody>
      </p:sp>
      <mc:AlternateContent xmlns:mc="http://schemas.openxmlformats.org/markup-compatibility/2006">
        <mc:Choice xmlns:am3d="http://schemas.microsoft.com/office/drawing/2017/model3d" Requires="am3d">
          <p:graphicFrame>
            <p:nvGraphicFramePr>
              <p:cNvPr id="7" name="Content Placeholder 3" descr="School of fish">
                <a:extLst>
                  <a:ext uri="{FF2B5EF4-FFF2-40B4-BE49-F238E27FC236}">
                    <a16:creationId xmlns:a16="http://schemas.microsoft.com/office/drawing/2014/main" id="{8E6C0D27-F2F6-44B4-AD6B-8A6AE15106B9}"/>
                  </a:ext>
                </a:extLst>
              </p:cNvPr>
              <p:cNvGraphicFramePr>
                <a:graphicFrameLocks noChangeAspect="1"/>
              </p:cNvGraphicFramePr>
              <p:nvPr>
                <p:extLst>
                  <p:ext uri="{D42A27DB-BD31-4B8C-83A1-F6EECF244321}">
                    <p14:modId xmlns:p14="http://schemas.microsoft.com/office/powerpoint/2010/main" val="4180103012"/>
                  </p:ext>
                </p:extLst>
              </p:nvPr>
            </p:nvGraphicFramePr>
            <p:xfrm>
              <a:off x="8656283" y="503284"/>
              <a:ext cx="4427622" cy="4967074"/>
            </p:xfrm>
            <a:graphic>
              <a:graphicData uri="http://schemas.microsoft.com/office/drawing/2017/model3d">
                <am3d:model3d r:embed="rId3">
                  <am3d:spPr>
                    <a:xfrm>
                      <a:off x="0" y="0"/>
                      <a:ext cx="4427622" cy="4967074"/>
                    </a:xfrm>
                    <a:prstGeom prst="rect">
                      <a:avLst/>
                    </a:prstGeom>
                  </am3d:spPr>
                  <am3d:camera>
                    <am3d:pos x="0" y="0" z="59615781"/>
                    <am3d:up dx="0" dy="36000000" dz="0"/>
                    <am3d:lookAt x="0" y="0" z="0"/>
                    <am3d:perspective fov="2700000"/>
                  </am3d:camera>
                  <am3d:trans>
                    <am3d:meterPerModelUnit n="10474" d="1000000"/>
                    <am3d:preTrans dx="-4262210" dy="-7210043" dz="549863"/>
                    <am3d:scale>
                      <am3d:sx n="1000000" d="1000000"/>
                      <am3d:sy n="1000000" d="1000000"/>
                      <am3d:sz n="1000000" d="1000000"/>
                    </am3d:scale>
                    <am3d:rot ax="16200000" ay="18000000" az="5400000"/>
                    <am3d:postTrans dx="0" dy="0" dz="0"/>
                  </am3d:trans>
                  <am3d:raster rName="Office3DRenderer" rVer="16.0.8326">
                    <am3d:blip r:embed="rId6"/>
                  </am3d:raster>
                  <am3d:extLst>
                    <a:ext uri="{9A65AA19-BECB-4387-8358-8AD5134E1D82}">
                      <a3danim:embedAnim xmlns:a3danim="http://schemas.microsoft.com/office/drawing/2018/animation/model3d" animId="0">
                        <a3danim:animPr length="40966" count="indefinite"/>
                      </a3danim:embedAnim>
                    </a:ext>
                    <a:ext uri="{E9DE012E-A134-456F-84FE-255F9AAD75C6}">
                      <a3danim:posterFrame xmlns:a3danim="http://schemas.microsoft.com/office/drawing/2018/animation/model3d" animId="0"/>
                    </a:ext>
                  </am3d:extLst>
                  <am3d:objViewport viewportSz="46472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Content Placeholder 3" descr="School of fish">
                <a:extLst>
                  <a:ext uri="{FF2B5EF4-FFF2-40B4-BE49-F238E27FC236}">
                    <a16:creationId xmlns:a16="http://schemas.microsoft.com/office/drawing/2014/main" id="{8E6C0D27-F2F6-44B4-AD6B-8A6AE15106B9}"/>
                  </a:ext>
                </a:extLst>
              </p:cNvPr>
              <p:cNvPicPr>
                <a:picLocks noGrp="1" noRot="1" noChangeAspect="1" noMove="1" noResize="1" noEditPoints="1" noAdjustHandles="1" noChangeArrowheads="1" noChangeShapeType="1" noCrop="1"/>
              </p:cNvPicPr>
              <p:nvPr/>
            </p:nvPicPr>
            <p:blipFill>
              <a:blip r:embed="rId6"/>
              <a:stretch>
                <a:fillRect/>
              </a:stretch>
            </p:blipFill>
            <p:spPr>
              <a:xfrm>
                <a:off x="8656283" y="503284"/>
                <a:ext cx="4427622" cy="496707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Content Placeholder 3" descr="School of fish">
                <a:extLst>
                  <a:ext uri="{FF2B5EF4-FFF2-40B4-BE49-F238E27FC236}">
                    <a16:creationId xmlns:a16="http://schemas.microsoft.com/office/drawing/2014/main" id="{1EFDBD48-9EED-43E0-B5DC-89A6AD357FA0}"/>
                  </a:ext>
                </a:extLst>
              </p:cNvPr>
              <p:cNvGraphicFramePr>
                <a:graphicFrameLocks noChangeAspect="1"/>
              </p:cNvGraphicFramePr>
              <p:nvPr>
                <p:extLst>
                  <p:ext uri="{D42A27DB-BD31-4B8C-83A1-F6EECF244321}">
                    <p14:modId xmlns:p14="http://schemas.microsoft.com/office/powerpoint/2010/main" val="4197519270"/>
                  </p:ext>
                </p:extLst>
              </p:nvPr>
            </p:nvGraphicFramePr>
            <p:xfrm>
              <a:off x="8210331" y="2025035"/>
              <a:ext cx="3981669" cy="4573381"/>
            </p:xfrm>
            <a:graphic>
              <a:graphicData uri="http://schemas.microsoft.com/office/drawing/2017/model3d">
                <am3d:model3d r:embed="rId3">
                  <am3d:spPr>
                    <a:xfrm>
                      <a:off x="0" y="0"/>
                      <a:ext cx="3981669" cy="4573381"/>
                    </a:xfrm>
                    <a:prstGeom prst="rect">
                      <a:avLst/>
                    </a:prstGeom>
                  </am3d:spPr>
                  <am3d:camera>
                    <am3d:pos x="0" y="0" z="59615781"/>
                    <am3d:up dx="0" dy="36000000" dz="0"/>
                    <am3d:lookAt x="0" y="0" z="0"/>
                    <am3d:perspective fov="2700000"/>
                  </am3d:camera>
                  <am3d:trans>
                    <am3d:meterPerModelUnit n="10474" d="1000000"/>
                    <am3d:preTrans dx="-4262210" dy="-7210043" dz="549863"/>
                    <am3d:scale>
                      <am3d:sx n="1000000" d="1000000"/>
                      <am3d:sy n="1000000" d="1000000"/>
                      <am3d:sz n="1000000" d="1000000"/>
                    </am3d:scale>
                    <am3d:rot ax="16200000" ay="18000000" az="5400000"/>
                    <am3d:postTrans dx="0" dy="0" dz="0"/>
                  </am3d:trans>
                  <am3d:raster rName="Office3DRenderer" rVer="16.0.8326">
                    <am3d:blip r:embed="rId7"/>
                  </am3d:raster>
                  <am3d:extLst>
                    <a:ext uri="{9A65AA19-BECB-4387-8358-8AD5134E1D82}">
                      <a3danim:embedAnim xmlns:a3danim="http://schemas.microsoft.com/office/drawing/2018/animation/model3d" animId="0">
                        <a3danim:animPr length="40966" count="indefinite"/>
                      </a3danim:embedAnim>
                    </a:ext>
                    <a:ext uri="{E9DE012E-A134-456F-84FE-255F9AAD75C6}">
                      <a3danim:posterFrame xmlns:a3danim="http://schemas.microsoft.com/office/drawing/2018/animation/model3d" animId="0"/>
                    </a:ext>
                  </am3d:extLst>
                  <am3d:objViewport viewportSz="41792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Content Placeholder 3" descr="School of fish">
                <a:extLst>
                  <a:ext uri="{FF2B5EF4-FFF2-40B4-BE49-F238E27FC236}">
                    <a16:creationId xmlns:a16="http://schemas.microsoft.com/office/drawing/2014/main" id="{1EFDBD48-9EED-43E0-B5DC-89A6AD357FA0}"/>
                  </a:ext>
                </a:extLst>
              </p:cNvPr>
              <p:cNvPicPr>
                <a:picLocks noGrp="1" noRot="1" noChangeAspect="1" noMove="1" noResize="1" noEditPoints="1" noAdjustHandles="1" noChangeArrowheads="1" noChangeShapeType="1" noCrop="1"/>
              </p:cNvPicPr>
              <p:nvPr/>
            </p:nvPicPr>
            <p:blipFill>
              <a:blip r:embed="rId7"/>
              <a:stretch>
                <a:fillRect/>
              </a:stretch>
            </p:blipFill>
            <p:spPr>
              <a:xfrm>
                <a:off x="8210331" y="2025035"/>
                <a:ext cx="3981669" cy="4573381"/>
              </a:xfrm>
              <a:prstGeom prst="rect">
                <a:avLst/>
              </a:prstGeom>
            </p:spPr>
          </p:pic>
        </mc:Fallback>
      </mc:AlternateContent>
    </p:spTree>
    <p:extLst>
      <p:ext uri="{BB962C8B-B14F-4D97-AF65-F5344CB8AC3E}">
        <p14:creationId xmlns:p14="http://schemas.microsoft.com/office/powerpoint/2010/main" val="316402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40967" fill="hold"/>
                                        <p:tgtEl>
                                          <p:spTgt spid="4"/>
                                        </p:tgtEl>
                                        <p:attrNameLst>
                                          <p:attrName>embedded1</p:attrName>
                                        </p:attrNameLst>
                                      </p:cBhvr>
                                      <p:tavLst>
                                        <p:tav tm="0">
                                          <p:val>
                                            <p:fltVal val="0"/>
                                          </p:val>
                                        </p:tav>
                                        <p:tav tm="100000">
                                          <p:val>
                                            <p:fltVal val="1"/>
                                          </p:val>
                                        </p:tav>
                                      </p:tavLst>
                                    </p:anim>
                                  </p:childTnLst>
                                </p:cTn>
                              </p:par>
                              <p:par>
                                <p:cTn id="7" presetID="100" presetClass="emph" presetSubtype="1" repeatCount="indefinite" fill="hold" nodeType="withEffect">
                                  <p:stCondLst>
                                    <p:cond delay="0"/>
                                  </p:stCondLst>
                                  <p:childTnLst>
                                    <p:anim calcmode="lin" valueType="num">
                                      <p:cBhvr>
                                        <p:cTn id="8" dur="40967" fill="hold"/>
                                        <p:tgtEl>
                                          <p:spTgt spid="7"/>
                                        </p:tgtEl>
                                        <p:attrNameLst>
                                          <p:attrName>embedded1</p:attrName>
                                        </p:attrNameLst>
                                      </p:cBhvr>
                                      <p:tavLst>
                                        <p:tav tm="0">
                                          <p:val>
                                            <p:fltVal val="0"/>
                                          </p:val>
                                        </p:tav>
                                        <p:tav tm="100000">
                                          <p:val>
                                            <p:fltVal val="1"/>
                                          </p:val>
                                        </p:tav>
                                      </p:tavLst>
                                    </p:anim>
                                  </p:childTnLst>
                                </p:cTn>
                              </p:par>
                              <p:par>
                                <p:cTn id="9" presetID="100" presetClass="emph" presetSubtype="1" repeatCount="indefinite" fill="hold" nodeType="withEffect">
                                  <p:stCondLst>
                                    <p:cond delay="0"/>
                                  </p:stCondLst>
                                  <p:childTnLst>
                                    <p:anim calcmode="lin" valueType="num">
                                      <p:cBhvr>
                                        <p:cTn id="10" dur="40967" fill="hold"/>
                                        <p:tgtEl>
                                          <p:spTgt spid="8"/>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8F38-D787-4DF1-9346-1197C5E504F9}"/>
              </a:ext>
            </a:extLst>
          </p:cNvPr>
          <p:cNvSpPr>
            <a:spLocks noGrp="1"/>
          </p:cNvSpPr>
          <p:nvPr>
            <p:ph type="title"/>
          </p:nvPr>
        </p:nvSpPr>
        <p:spPr/>
        <p:txBody>
          <a:bodyPr/>
          <a:lstStyle/>
          <a:p>
            <a:r>
              <a:rPr lang="en-US" dirty="0"/>
              <a:t>ADD SOUND</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4B52B87F-5D92-4D47-A644-138F8617BE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9883" y="2033587"/>
            <a:ext cx="3893655" cy="3648911"/>
          </a:xfrm>
        </p:spPr>
      </p:pic>
    </p:spTree>
    <p:extLst>
      <p:ext uri="{BB962C8B-B14F-4D97-AF65-F5344CB8AC3E}">
        <p14:creationId xmlns:p14="http://schemas.microsoft.com/office/powerpoint/2010/main" val="598675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47FB7-F7C9-4597-9378-B5D960BB6FF7}"/>
              </a:ext>
            </a:extLst>
          </p:cNvPr>
          <p:cNvSpPr>
            <a:spLocks noGrp="1"/>
          </p:cNvSpPr>
          <p:nvPr>
            <p:ph type="title"/>
          </p:nvPr>
        </p:nvSpPr>
        <p:spPr>
          <a:xfrm>
            <a:off x="1605119" y="872935"/>
            <a:ext cx="3866534" cy="1360898"/>
          </a:xfrm>
        </p:spPr>
        <p:txBody>
          <a:bodyPr/>
          <a:lstStyle/>
          <a:p>
            <a:r>
              <a:rPr lang="en-US" dirty="0"/>
              <a:t>STOP GAME</a:t>
            </a:r>
          </a:p>
        </p:txBody>
      </p:sp>
      <p:pic>
        <p:nvPicPr>
          <p:cNvPr id="5" name="Content Placeholder 4" descr="Chart, funnel chart&#10;&#10;Description automatically generated">
            <a:extLst>
              <a:ext uri="{FF2B5EF4-FFF2-40B4-BE49-F238E27FC236}">
                <a16:creationId xmlns:a16="http://schemas.microsoft.com/office/drawing/2014/main" id="{9BEBA59B-9503-4DEB-BB1A-419FEF2A56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3678" y="2233833"/>
            <a:ext cx="4100206" cy="3481307"/>
          </a:xfrm>
        </p:spPr>
      </p:pic>
    </p:spTree>
    <p:extLst>
      <p:ext uri="{BB962C8B-B14F-4D97-AF65-F5344CB8AC3E}">
        <p14:creationId xmlns:p14="http://schemas.microsoft.com/office/powerpoint/2010/main" val="358470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7F44A-703C-47F1-B175-76B3A129AF3C}"/>
              </a:ext>
            </a:extLst>
          </p:cNvPr>
          <p:cNvSpPr>
            <a:spLocks noGrp="1"/>
          </p:cNvSpPr>
          <p:nvPr>
            <p:ph type="title"/>
          </p:nvPr>
        </p:nvSpPr>
        <p:spPr>
          <a:xfrm>
            <a:off x="1143000" y="3214183"/>
            <a:ext cx="9905999" cy="1360898"/>
          </a:xfrm>
        </p:spPr>
        <p:txBody>
          <a:bodyPr>
            <a:normAutofit fontScale="90000"/>
          </a:bodyPr>
          <a:lstStyle/>
          <a:p>
            <a:r>
              <a:rPr lang="en-US" dirty="0"/>
              <a:t>Please fill out the survey and give us as much feedback as you would like!!!</a:t>
            </a:r>
            <a:br>
              <a:rPr lang="en-US" dirty="0"/>
            </a:br>
            <a:br>
              <a:rPr lang="en-US" dirty="0"/>
            </a:br>
            <a:br>
              <a:rPr lang="en-US" dirty="0"/>
            </a:br>
            <a:endParaRPr lang="en-US" dirty="0"/>
          </a:p>
        </p:txBody>
      </p:sp>
    </p:spTree>
    <p:extLst>
      <p:ext uri="{BB962C8B-B14F-4D97-AF65-F5344CB8AC3E}">
        <p14:creationId xmlns:p14="http://schemas.microsoft.com/office/powerpoint/2010/main" val="2249103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D587F-20AD-4778-8823-C4D44D6FAF8C}"/>
              </a:ext>
            </a:extLst>
          </p:cNvPr>
          <p:cNvSpPr>
            <a:spLocks noGrp="1"/>
          </p:cNvSpPr>
          <p:nvPr>
            <p:ph type="title"/>
          </p:nvPr>
        </p:nvSpPr>
        <p:spPr>
          <a:xfrm>
            <a:off x="3338286" y="508000"/>
            <a:ext cx="5225143" cy="3730172"/>
          </a:xfrm>
        </p:spPr>
        <p:txBody>
          <a:bodyPr>
            <a:normAutofit/>
          </a:bodyPr>
          <a:lstStyle/>
          <a:p>
            <a:pPr algn="ctr"/>
            <a:r>
              <a:rPr lang="en-US" sz="4800" dirty="0">
                <a:solidFill>
                  <a:schemeClr val="accent6">
                    <a:lumMod val="60000"/>
                    <a:lumOff val="40000"/>
                  </a:schemeClr>
                </a:solidFill>
              </a:rPr>
              <a:t>Questions?</a:t>
            </a:r>
            <a:br>
              <a:rPr lang="en-US" sz="4800" dirty="0">
                <a:solidFill>
                  <a:schemeClr val="accent6">
                    <a:lumMod val="60000"/>
                    <a:lumOff val="40000"/>
                  </a:schemeClr>
                </a:solidFill>
              </a:rPr>
            </a:br>
            <a:r>
              <a:rPr lang="en-US" sz="4800" dirty="0">
                <a:solidFill>
                  <a:schemeClr val="accent6">
                    <a:lumMod val="60000"/>
                    <a:lumOff val="40000"/>
                  </a:schemeClr>
                </a:solidFill>
              </a:rPr>
              <a:t>Comments?</a:t>
            </a:r>
            <a:br>
              <a:rPr lang="en-US" sz="4800" dirty="0">
                <a:solidFill>
                  <a:schemeClr val="accent6">
                    <a:lumMod val="60000"/>
                    <a:lumOff val="40000"/>
                  </a:schemeClr>
                </a:solidFill>
              </a:rPr>
            </a:br>
            <a:r>
              <a:rPr lang="en-US" sz="4800" dirty="0">
                <a:solidFill>
                  <a:schemeClr val="accent6">
                    <a:lumMod val="60000"/>
                    <a:lumOff val="40000"/>
                  </a:schemeClr>
                </a:solidFill>
              </a:rPr>
              <a:t>Concerns?</a:t>
            </a:r>
            <a:br>
              <a:rPr lang="en-US" dirty="0">
                <a:solidFill>
                  <a:schemeClr val="accent6">
                    <a:lumMod val="60000"/>
                    <a:lumOff val="40000"/>
                  </a:schemeClr>
                </a:solidFill>
              </a:rPr>
            </a:br>
            <a:endParaRPr lang="en-US" dirty="0">
              <a:solidFill>
                <a:schemeClr val="accent6">
                  <a:lumMod val="60000"/>
                  <a:lumOff val="40000"/>
                </a:schemeClr>
              </a:solidFill>
            </a:endParaRPr>
          </a:p>
        </p:txBody>
      </p:sp>
      <p:sp>
        <p:nvSpPr>
          <p:cNvPr id="3" name="Content Placeholder 2">
            <a:extLst>
              <a:ext uri="{FF2B5EF4-FFF2-40B4-BE49-F238E27FC236}">
                <a16:creationId xmlns:a16="http://schemas.microsoft.com/office/drawing/2014/main" id="{3F3F419F-6359-459E-97D2-4D3162A21C99}"/>
              </a:ext>
            </a:extLst>
          </p:cNvPr>
          <p:cNvSpPr>
            <a:spLocks noGrp="1"/>
          </p:cNvSpPr>
          <p:nvPr>
            <p:ph idx="1"/>
          </p:nvPr>
        </p:nvSpPr>
        <p:spPr>
          <a:xfrm>
            <a:off x="986972" y="3541487"/>
            <a:ext cx="9535886" cy="2245036"/>
          </a:xfrm>
        </p:spPr>
        <p:txBody>
          <a:bodyPr>
            <a:normAutofit/>
          </a:bodyPr>
          <a:lstStyle/>
          <a:p>
            <a:pPr marL="0" indent="0" algn="ctr">
              <a:buNone/>
            </a:pPr>
            <a:r>
              <a:rPr lang="en-US" sz="3600" dirty="0">
                <a:solidFill>
                  <a:srgbClr val="FFFF00"/>
                </a:solidFill>
              </a:rPr>
              <a:t>Thanks for joining!! </a:t>
            </a:r>
          </a:p>
          <a:p>
            <a:pPr marL="0" indent="0" algn="ctr">
              <a:buNone/>
            </a:pPr>
            <a:r>
              <a:rPr lang="en-US" sz="3600" dirty="0">
                <a:solidFill>
                  <a:srgbClr val="FFFF00"/>
                </a:solidFill>
              </a:rPr>
              <a:t>We hope you enjoyed our  Game Workshop! </a:t>
            </a:r>
          </a:p>
        </p:txBody>
      </p:sp>
      <mc:AlternateContent xmlns:mc="http://schemas.openxmlformats.org/markup-compatibility/2006">
        <mc:Choice xmlns:am3d="http://schemas.microsoft.com/office/drawing/2017/model3d" Requires="am3d">
          <p:graphicFrame>
            <p:nvGraphicFramePr>
              <p:cNvPr id="4" name="3D Model 3" descr="Thinking Face Emoji">
                <a:extLst>
                  <a:ext uri="{FF2B5EF4-FFF2-40B4-BE49-F238E27FC236}">
                    <a16:creationId xmlns:a16="http://schemas.microsoft.com/office/drawing/2014/main" id="{070D6902-5601-4F0C-853E-3F6E14821C03}"/>
                  </a:ext>
                </a:extLst>
              </p:cNvPr>
              <p:cNvGraphicFramePr>
                <a:graphicFrameLocks noChangeAspect="1"/>
              </p:cNvGraphicFramePr>
              <p:nvPr>
                <p:extLst>
                  <p:ext uri="{D42A27DB-BD31-4B8C-83A1-F6EECF244321}">
                    <p14:modId xmlns:p14="http://schemas.microsoft.com/office/powerpoint/2010/main" val="793522680"/>
                  </p:ext>
                </p:extLst>
              </p:nvPr>
            </p:nvGraphicFramePr>
            <p:xfrm>
              <a:off x="8576175" y="674088"/>
              <a:ext cx="2873145" cy="2892172"/>
            </p:xfrm>
            <a:graphic>
              <a:graphicData uri="http://schemas.microsoft.com/office/drawing/2017/model3d">
                <am3d:model3d r:embed="rId2">
                  <am3d:spPr>
                    <a:xfrm>
                      <a:off x="0" y="0"/>
                      <a:ext cx="2873145" cy="2892172"/>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356721" ay="19433" az="-2016"/>
                    <am3d:postTrans dx="0" dy="0" dz="0"/>
                  </am3d:trans>
                  <am3d:raster rName="Office3DRenderer" rVer="16.0.8326">
                    <am3d:blip r:embed="rId3"/>
                  </am3d:raster>
                  <am3d:objViewport viewportSz="53086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Thinking Face Emoji">
                <a:extLst>
                  <a:ext uri="{FF2B5EF4-FFF2-40B4-BE49-F238E27FC236}">
                    <a16:creationId xmlns:a16="http://schemas.microsoft.com/office/drawing/2014/main" id="{070D6902-5601-4F0C-853E-3F6E14821C03}"/>
                  </a:ext>
                </a:extLst>
              </p:cNvPr>
              <p:cNvPicPr>
                <a:picLocks noGrp="1" noRot="1" noChangeAspect="1" noMove="1" noResize="1" noEditPoints="1" noAdjustHandles="1" noChangeArrowheads="1" noChangeShapeType="1" noCrop="1"/>
              </p:cNvPicPr>
              <p:nvPr/>
            </p:nvPicPr>
            <p:blipFill>
              <a:blip r:embed="rId3"/>
              <a:stretch>
                <a:fillRect/>
              </a:stretch>
            </p:blipFill>
            <p:spPr>
              <a:xfrm>
                <a:off x="8576175" y="674088"/>
                <a:ext cx="2873145" cy="2892172"/>
              </a:xfrm>
              <a:prstGeom prst="rect">
                <a:avLst/>
              </a:prstGeom>
            </p:spPr>
          </p:pic>
        </mc:Fallback>
      </mc:AlternateContent>
    </p:spTree>
    <p:extLst>
      <p:ext uri="{BB962C8B-B14F-4D97-AF65-F5344CB8AC3E}">
        <p14:creationId xmlns:p14="http://schemas.microsoft.com/office/powerpoint/2010/main" val="2168758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C290-969E-4D91-819B-DC4918C4B929}"/>
              </a:ext>
            </a:extLst>
          </p:cNvPr>
          <p:cNvSpPr>
            <a:spLocks noGrp="1"/>
          </p:cNvSpPr>
          <p:nvPr>
            <p:ph type="title"/>
          </p:nvPr>
        </p:nvSpPr>
        <p:spPr>
          <a:xfrm>
            <a:off x="1491343" y="635673"/>
            <a:ext cx="9905999" cy="1360898"/>
          </a:xfrm>
          <a:ln>
            <a:solidFill>
              <a:schemeClr val="tx1"/>
            </a:solidFill>
          </a:ln>
        </p:spPr>
        <p:txBody>
          <a:bodyPr>
            <a:normAutofit fontScale="90000"/>
          </a:bodyPr>
          <a:lstStyle/>
          <a:p>
            <a:pPr algn="ctr"/>
            <a:r>
              <a:rPr lang="en-US" sz="4400" dirty="0"/>
              <a:t>Welp time to  </a:t>
            </a:r>
            <a:r>
              <a:rPr lang="en-US" sz="4400" dirty="0" err="1"/>
              <a:t>MOOOve</a:t>
            </a:r>
            <a:r>
              <a:rPr lang="en-US" sz="4400" dirty="0"/>
              <a:t> along then!!!</a:t>
            </a:r>
            <a:br>
              <a:rPr lang="en-US" sz="4400" dirty="0"/>
            </a:br>
            <a:endParaRPr lang="en-US" sz="4400" dirty="0"/>
          </a:p>
        </p:txBody>
      </p:sp>
      <mc:AlternateContent xmlns:mc="http://schemas.openxmlformats.org/markup-compatibility/2006">
        <mc:Choice xmlns:am3d="http://schemas.microsoft.com/office/drawing/2017/model3d" Requires="am3d">
          <p:graphicFrame>
            <p:nvGraphicFramePr>
              <p:cNvPr id="4" name="Content Placeholder 3" descr="Grooving cow">
                <a:extLst>
                  <a:ext uri="{FF2B5EF4-FFF2-40B4-BE49-F238E27FC236}">
                    <a16:creationId xmlns:a16="http://schemas.microsoft.com/office/drawing/2014/main" id="{A12C1277-F0D6-49C3-8666-5E02B555F2B3}"/>
                  </a:ext>
                </a:extLst>
              </p:cNvPr>
              <p:cNvGraphicFramePr>
                <a:graphicFrameLocks noGrp="1" noChangeAspect="1"/>
              </p:cNvGraphicFramePr>
              <p:nvPr>
                <p:ph idx="1"/>
                <p:extLst>
                  <p:ext uri="{D42A27DB-BD31-4B8C-83A1-F6EECF244321}">
                    <p14:modId xmlns:p14="http://schemas.microsoft.com/office/powerpoint/2010/main" val="1063768824"/>
                  </p:ext>
                </p:extLst>
              </p:nvPr>
            </p:nvGraphicFramePr>
            <p:xfrm>
              <a:off x="3612857" y="775082"/>
              <a:ext cx="5662970" cy="6715606"/>
            </p:xfrm>
            <a:graphic>
              <a:graphicData uri="http://schemas.microsoft.com/office/drawing/2017/model3d">
                <am3d:model3d r:embed="rId2">
                  <am3d:spPr>
                    <a:xfrm>
                      <a:off x="0" y="0"/>
                      <a:ext cx="5662970" cy="6715606"/>
                    </a:xfrm>
                    <a:prstGeom prst="rect">
                      <a:avLst/>
                    </a:prstGeom>
                  </am3d:spPr>
                  <am3d:camera>
                    <am3d:pos x="0" y="0" z="67749904"/>
                    <am3d:up dx="0" dy="36000000" dz="0"/>
                    <am3d:lookAt x="0" y="0" z="0"/>
                    <am3d:perspective fov="2700000"/>
                  </am3d:camera>
                  <am3d:trans>
                    <am3d:meterPerModelUnit n="136692" d="1000000"/>
                    <am3d:preTrans dx="-178563" dy="-17325819" dz="-7429016"/>
                    <am3d:scale>
                      <am3d:sx n="1000000" d="1000000"/>
                      <am3d:sy n="1000000" d="1000000"/>
                      <am3d:sz n="1000000" d="1000000"/>
                    </am3d:scale>
                    <am3d:rot ax="1960546" ay="-2476111" az="-1375860"/>
                    <am3d:postTrans dx="0" dy="0" dz="0"/>
                  </am3d:trans>
                  <am3d:raster rName="Office3DRenderer" rVer="16.0.8326">
                    <am3d:blip r:embed="rId3"/>
                  </am3d:raster>
                  <am3d:extLst>
                    <a:ext uri="{9A65AA19-BECB-4387-8358-8AD5134E1D82}">
                      <a3danim:embedAnim xmlns:a3danim="http://schemas.microsoft.com/office/drawing/2018/animation/model3d" animId="0">
                        <a3danim:animPr length="9933" count="indefinite"/>
                      </a3danim:embedAnim>
                    </a:ext>
                    <a:ext uri="{E9DE012E-A134-456F-84FE-255F9AAD75C6}">
                      <a3danim:posterFrame xmlns:a3danim="http://schemas.microsoft.com/office/drawing/2018/animation/model3d" animId="0"/>
                    </a:ext>
                  </am3d:extLst>
                  <am3d:objViewport viewportSz="71652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Grooving cow">
                <a:extLst>
                  <a:ext uri="{FF2B5EF4-FFF2-40B4-BE49-F238E27FC236}">
                    <a16:creationId xmlns:a16="http://schemas.microsoft.com/office/drawing/2014/main" id="{A12C1277-F0D6-49C3-8666-5E02B555F2B3}"/>
                  </a:ext>
                </a:extLst>
              </p:cNvPr>
              <p:cNvPicPr>
                <a:picLocks noGrp="1" noRot="1" noChangeAspect="1" noMove="1" noResize="1" noEditPoints="1" noAdjustHandles="1" noChangeArrowheads="1" noChangeShapeType="1" noCrop="1"/>
              </p:cNvPicPr>
              <p:nvPr/>
            </p:nvPicPr>
            <p:blipFill>
              <a:blip r:embed="rId3"/>
              <a:stretch>
                <a:fillRect/>
              </a:stretch>
            </p:blipFill>
            <p:spPr>
              <a:xfrm>
                <a:off x="3612857" y="775082"/>
                <a:ext cx="5662970" cy="6715606"/>
              </a:xfrm>
              <a:prstGeom prst="rect">
                <a:avLst/>
              </a:prstGeom>
            </p:spPr>
          </p:pic>
        </mc:Fallback>
      </mc:AlternateContent>
    </p:spTree>
    <p:extLst>
      <p:ext uri="{BB962C8B-B14F-4D97-AF65-F5344CB8AC3E}">
        <p14:creationId xmlns:p14="http://schemas.microsoft.com/office/powerpoint/2010/main" val="234735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9933" fill="hold"/>
                                        <p:tgtEl>
                                          <p:spTgt spid="4"/>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1" name="Straight Connector 10">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4E5B79A0-69AD-4CBD-897F-32C7A2BA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and orange Colour Powder background">
            <a:extLst>
              <a:ext uri="{FF2B5EF4-FFF2-40B4-BE49-F238E27FC236}">
                <a16:creationId xmlns:a16="http://schemas.microsoft.com/office/drawing/2014/main" id="{77E257A4-42AF-4D2D-B333-EA243BD13321}"/>
              </a:ext>
            </a:extLst>
          </p:cNvPr>
          <p:cNvPicPr>
            <a:picLocks noChangeAspect="1"/>
          </p:cNvPicPr>
          <p:nvPr/>
        </p:nvPicPr>
        <p:blipFill rotWithShape="1">
          <a:blip r:embed="rId3"/>
          <a:srcRect t="2972" b="12758"/>
          <a:stretch/>
        </p:blipFill>
        <p:spPr>
          <a:xfrm>
            <a:off x="0" y="-63294"/>
            <a:ext cx="12191999" cy="1454349"/>
          </a:xfrm>
          <a:prstGeom prst="rect">
            <a:avLst/>
          </a:prstGeom>
        </p:spPr>
      </p:pic>
      <p:sp>
        <p:nvSpPr>
          <p:cNvPr id="15" name="Freeform: Shape 14">
            <a:extLst>
              <a:ext uri="{FF2B5EF4-FFF2-40B4-BE49-F238E27FC236}">
                <a16:creationId xmlns:a16="http://schemas.microsoft.com/office/drawing/2014/main" id="{7C2F33EB-E7CB-4EE9-BBBF-D632F5C0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D5D12016-6EE5-4F4A-BC99-A56493E60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87507"/>
            <a:ext cx="12191999" cy="5070562"/>
          </a:xfrm>
          <a:prstGeom prst="rect">
            <a:avLst/>
          </a:prstGeom>
          <a:gradFill flip="none" rotWithShape="1">
            <a:gsLst>
              <a:gs pos="50000">
                <a:srgbClr val="000000">
                  <a:alpha val="37000"/>
                </a:srgbClr>
              </a:gs>
              <a:gs pos="80000">
                <a:srgbClr val="000000">
                  <a:alpha val="22000"/>
                </a:srgbClr>
              </a:gs>
              <a:gs pos="0">
                <a:srgbClr val="000000">
                  <a:alpha val="0"/>
                </a:srgbClr>
              </a:gs>
              <a:gs pos="20000">
                <a:srgbClr val="000000">
                  <a:alpha val="15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ED471F-15DE-4824-AF31-836F55BF1BCE}"/>
              </a:ext>
            </a:extLst>
          </p:cNvPr>
          <p:cNvSpPr>
            <a:spLocks noGrp="1"/>
          </p:cNvSpPr>
          <p:nvPr>
            <p:ph type="title"/>
          </p:nvPr>
        </p:nvSpPr>
        <p:spPr>
          <a:xfrm>
            <a:off x="3889829" y="477063"/>
            <a:ext cx="8189103" cy="1004891"/>
          </a:xfrm>
        </p:spPr>
        <p:txBody>
          <a:bodyPr vert="horz" lIns="91440" tIns="45720" rIns="91440" bIns="45720" rtlCol="0" anchor="b">
            <a:normAutofit fontScale="90000"/>
          </a:bodyPr>
          <a:lstStyle/>
          <a:p>
            <a:pPr algn="ctr"/>
            <a:r>
              <a:rPr lang="en-US" sz="4800" cap="all" spc="300" dirty="0">
                <a:solidFill>
                  <a:srgbClr val="FFFFFF"/>
                </a:solidFill>
              </a:rPr>
              <a:t>PROJECT DETAILS &amp; METHODS</a:t>
            </a:r>
          </a:p>
        </p:txBody>
      </p:sp>
      <p:sp>
        <p:nvSpPr>
          <p:cNvPr id="19" name="Freeform: Shape 18">
            <a:extLst>
              <a:ext uri="{FF2B5EF4-FFF2-40B4-BE49-F238E27FC236}">
                <a16:creationId xmlns:a16="http://schemas.microsoft.com/office/drawing/2014/main" id="{74270B3E-3C96-4381-9F21-EC83F1E1A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071DF4C0-7A22-4E59-9E9C-BD2E245364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6708" y="4316888"/>
            <a:ext cx="1958585"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B2897E6-CC49-4467-8191-40E32795A6AD}"/>
              </a:ext>
            </a:extLst>
          </p:cNvPr>
          <p:cNvSpPr txBox="1"/>
          <p:nvPr/>
        </p:nvSpPr>
        <p:spPr>
          <a:xfrm>
            <a:off x="3766078" y="1393562"/>
            <a:ext cx="7581320" cy="5527732"/>
          </a:xfrm>
          <a:prstGeom prst="rect">
            <a:avLst/>
          </a:prstGeom>
          <a:noFill/>
        </p:spPr>
        <p:txBody>
          <a:bodyPr wrap="square" rtlCol="0">
            <a:spAutoFit/>
          </a:bodyPr>
          <a:lstStyle/>
          <a:p>
            <a:pPr marR="0" lvl="0">
              <a:lnSpc>
                <a:spcPct val="107000"/>
              </a:lnSpc>
              <a:spcBef>
                <a:spcPts val="0"/>
              </a:spcBef>
              <a:spcAft>
                <a:spcPts val="0"/>
              </a:spcAft>
            </a:pP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What are we doing? </a:t>
            </a:r>
          </a:p>
          <a:p>
            <a:pPr marR="0" lvl="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Our Group created a game reminiscent of the cult classic game PACMAN, and we named it Ocean Rescue</a:t>
            </a:r>
          </a:p>
          <a:p>
            <a:pPr marR="0" lvl="0">
              <a:lnSpc>
                <a:spcPct val="107000"/>
              </a:lnSpc>
              <a:spcBef>
                <a:spcPts val="0"/>
              </a:spcBef>
              <a:spcAft>
                <a:spcPts val="0"/>
              </a:spcAft>
            </a:pPr>
            <a:endPar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dirty="0">
                <a:solidFill>
                  <a:srgbClr val="FFFF00"/>
                </a:solidFill>
                <a:latin typeface="Calibri" panose="020F0502020204030204" pitchFamily="34" charset="0"/>
                <a:ea typeface="Calibri" panose="020F0502020204030204" pitchFamily="34" charset="0"/>
                <a:cs typeface="Times New Roman" panose="02020603050405020304" pitchFamily="18" charset="0"/>
              </a:rPr>
              <a:t>T</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echnology used:</a:t>
            </a:r>
          </a:p>
          <a:p>
            <a:pPr marR="0" lvl="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technology we will be using is a fusion of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Scratch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Makey </a:t>
            </a:r>
            <a:r>
              <a:rPr lang="en-US" sz="1800" u="sng" dirty="0" err="1">
                <a:effectLst/>
                <a:latin typeface="Calibri" panose="020F0502020204030204" pitchFamily="34" charset="0"/>
                <a:ea typeface="Calibri" panose="020F0502020204030204" pitchFamily="34" charset="0"/>
                <a:cs typeface="Times New Roman" panose="02020603050405020304" pitchFamily="18" charset="0"/>
              </a:rPr>
              <a:t>Makey</a:t>
            </a:r>
            <a:endParaRPr lang="en-US" sz="1800" u="sng"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How </a:t>
            </a:r>
            <a:r>
              <a:rPr lang="en-US" dirty="0">
                <a:solidFill>
                  <a:srgbClr val="FFFF00"/>
                </a:solidFill>
                <a:latin typeface="Calibri" panose="020F0502020204030204" pitchFamily="34" charset="0"/>
                <a:ea typeface="Calibri" panose="020F0502020204030204" pitchFamily="34" charset="0"/>
                <a:cs typeface="Times New Roman" panose="02020603050405020304" pitchFamily="18" charset="0"/>
              </a:rPr>
              <a:t>we are </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going to use the technology to achieve our goals:</a:t>
            </a:r>
          </a:p>
          <a:p>
            <a:pPr marR="0" lvl="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will use this technology to teach our audience how to code using basics fundamental coding principles by allowing them to recreate their own unique version of our game with these same ideologies</a:t>
            </a:r>
          </a:p>
          <a:p>
            <a:pPr marR="0" lvl="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What are </a:t>
            </a:r>
            <a:r>
              <a:rPr lang="en-US" dirty="0">
                <a:solidFill>
                  <a:srgbClr val="FFFF00"/>
                </a:solidFill>
                <a:latin typeface="Calibri" panose="020F0502020204030204" pitchFamily="34" charset="0"/>
                <a:ea typeface="Calibri" panose="020F0502020204030204" pitchFamily="34" charset="0"/>
                <a:cs typeface="Times New Roman" panose="02020603050405020304" pitchFamily="18" charset="0"/>
              </a:rPr>
              <a:t>we </a:t>
            </a:r>
            <a: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trying to teach:</a:t>
            </a:r>
          </a:p>
          <a:p>
            <a:pPr marR="0" lvl="0">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We are trying to teach how to </a:t>
            </a:r>
            <a:r>
              <a:rPr lang="en-US" sz="1800" dirty="0">
                <a:effectLst/>
                <a:latin typeface="Calibri" panose="020F0502020204030204" pitchFamily="34" charset="0"/>
                <a:ea typeface="Calibri" panose="020F0502020204030204" pitchFamily="34" charset="0"/>
                <a:cs typeface="Times New Roman" panose="02020603050405020304" pitchFamily="18" charset="0"/>
              </a:rPr>
              <a:t>implement:</a:t>
            </a:r>
          </a:p>
          <a:p>
            <a:pPr marL="742950" lvl="1" indent="-285750">
              <a:lnSpc>
                <a:spcPct val="107000"/>
              </a:lnSpc>
              <a:spcAft>
                <a:spcPts val="800"/>
              </a:spcAft>
              <a:buFont typeface="Wingdings" panose="05000000000000000000" pitchFamily="2"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 If, Then statements in blocks of code</a:t>
            </a:r>
          </a:p>
          <a:p>
            <a:pPr marL="742950" lvl="1"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teration </a:t>
            </a:r>
            <a:r>
              <a:rPr lang="en-US" dirty="0">
                <a:latin typeface="Calibri" panose="020F0502020204030204" pitchFamily="34" charset="0"/>
                <a:ea typeface="Calibri" panose="020F0502020204030204" pitchFamily="34" charset="0"/>
                <a:cs typeface="Times New Roman" panose="02020603050405020304" pitchFamily="18" charset="0"/>
              </a:rPr>
              <a:t>with a score counter; and </a:t>
            </a:r>
          </a:p>
          <a:p>
            <a:pPr marL="742950" lvl="1"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Manipulating Variables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Graphical user interface, application&#10;&#10;Description automatically generated">
            <a:extLst>
              <a:ext uri="{FF2B5EF4-FFF2-40B4-BE49-F238E27FC236}">
                <a16:creationId xmlns:a16="http://schemas.microsoft.com/office/drawing/2014/main" id="{F9C6ACC3-035E-4086-88A0-64262D842C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0579"/>
            <a:ext cx="3207656" cy="2290986"/>
          </a:xfrm>
          <a:prstGeom prst="rect">
            <a:avLst/>
          </a:prstGeom>
        </p:spPr>
      </p:pic>
      <p:pic>
        <p:nvPicPr>
          <p:cNvPr id="10" name="Picture 9" descr="A picture containing text, businesscard&#10;&#10;Description automatically generated">
            <a:extLst>
              <a:ext uri="{FF2B5EF4-FFF2-40B4-BE49-F238E27FC236}">
                <a16:creationId xmlns:a16="http://schemas.microsoft.com/office/drawing/2014/main" id="{F785802D-6418-4F4C-B80D-A6E32940FB3C}"/>
              </a:ext>
            </a:extLst>
          </p:cNvPr>
          <p:cNvPicPr>
            <a:picLocks noChangeAspect="1"/>
          </p:cNvPicPr>
          <p:nvPr/>
        </p:nvPicPr>
        <p:blipFill rotWithShape="1">
          <a:blip r:embed="rId5">
            <a:extLst>
              <a:ext uri="{28A0092B-C50C-407E-A947-70E740481C1C}">
                <a14:useLocalDpi xmlns:a14="http://schemas.microsoft.com/office/drawing/2010/main" val="0"/>
              </a:ext>
            </a:extLst>
          </a:blip>
          <a:srcRect l="5979" t="27536" r="3439" b="17249"/>
          <a:stretch/>
        </p:blipFill>
        <p:spPr>
          <a:xfrm>
            <a:off x="0" y="4316888"/>
            <a:ext cx="3207657" cy="2611692"/>
          </a:xfrm>
          <a:prstGeom prst="rect">
            <a:avLst/>
          </a:prstGeom>
        </p:spPr>
      </p:pic>
      <p:pic>
        <p:nvPicPr>
          <p:cNvPr id="14" name="Picture 13" descr="A picture containing application&#10;&#10;Description automatically generated">
            <a:extLst>
              <a:ext uri="{FF2B5EF4-FFF2-40B4-BE49-F238E27FC236}">
                <a16:creationId xmlns:a16="http://schemas.microsoft.com/office/drawing/2014/main" id="{7D6067F8-E26F-4ACA-85A6-2A5659CF12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2290986"/>
            <a:ext cx="3207657" cy="1960749"/>
          </a:xfrm>
          <a:prstGeom prst="rect">
            <a:avLst/>
          </a:prstGeom>
        </p:spPr>
      </p:pic>
      <mc:AlternateContent xmlns:mc="http://schemas.openxmlformats.org/markup-compatibility/2006">
        <mc:Choice xmlns:am3d="http://schemas.microsoft.com/office/drawing/2017/model3d" Requires="am3d">
          <p:graphicFrame>
            <p:nvGraphicFramePr>
              <p:cNvPr id="20" name="3D Model 19" descr="Robot head">
                <a:extLst>
                  <a:ext uri="{FF2B5EF4-FFF2-40B4-BE49-F238E27FC236}">
                    <a16:creationId xmlns:a16="http://schemas.microsoft.com/office/drawing/2014/main" id="{38A969E2-3949-440A-A3B0-CF4A91E96BAB}"/>
                  </a:ext>
                </a:extLst>
              </p:cNvPr>
              <p:cNvGraphicFramePr>
                <a:graphicFrameLocks noChangeAspect="1"/>
              </p:cNvGraphicFramePr>
              <p:nvPr>
                <p:extLst>
                  <p:ext uri="{D42A27DB-BD31-4B8C-83A1-F6EECF244321}">
                    <p14:modId xmlns:p14="http://schemas.microsoft.com/office/powerpoint/2010/main" val="4072585470"/>
                  </p:ext>
                </p:extLst>
              </p:nvPr>
            </p:nvGraphicFramePr>
            <p:xfrm>
              <a:off x="9534400" y="4265529"/>
              <a:ext cx="2228559" cy="2663051"/>
            </p:xfrm>
            <a:graphic>
              <a:graphicData uri="http://schemas.microsoft.com/office/drawing/2017/model3d">
                <am3d:model3d r:embed="rId7">
                  <am3d:spPr>
                    <a:xfrm>
                      <a:off x="0" y="0"/>
                      <a:ext cx="2228559" cy="2663051"/>
                    </a:xfrm>
                    <a:prstGeom prst="rect">
                      <a:avLst/>
                    </a:prstGeom>
                  </am3d:spPr>
                  <am3d:camera>
                    <am3d:pos x="0" y="0" z="71184385"/>
                    <am3d:up dx="0" dy="36000000" dz="0"/>
                    <am3d:lookAt x="0" y="0" z="0"/>
                    <am3d:perspective fov="2700000"/>
                  </am3d:camera>
                  <am3d:trans>
                    <am3d:meterPerModelUnit n="9270740" d="1000000"/>
                    <am3d:preTrans dx="0" dy="-18000000" dz="1835413"/>
                    <am3d:scale>
                      <am3d:sx n="1000000" d="1000000"/>
                      <am3d:sy n="1000000" d="1000000"/>
                      <am3d:sz n="1000000" d="1000000"/>
                    </am3d:scale>
                    <am3d:rot ax="-925139" ay="-1935129" az="502364"/>
                    <am3d:postTrans dx="0" dy="0" dz="0"/>
                  </am3d:trans>
                  <am3d:raster rName="Office3DRenderer" rVer="16.0.8326">
                    <am3d:blip r:embed="rId8"/>
                  </am3d:raster>
                  <am3d:objViewport viewportSz="36190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Robot head">
                <a:extLst>
                  <a:ext uri="{FF2B5EF4-FFF2-40B4-BE49-F238E27FC236}">
                    <a16:creationId xmlns:a16="http://schemas.microsoft.com/office/drawing/2014/main" id="{38A969E2-3949-440A-A3B0-CF4A91E96BAB}"/>
                  </a:ext>
                </a:extLst>
              </p:cNvPr>
              <p:cNvPicPr>
                <a:picLocks noGrp="1" noRot="1" noChangeAspect="1" noMove="1" noResize="1" noEditPoints="1" noAdjustHandles="1" noChangeArrowheads="1" noChangeShapeType="1" noCrop="1"/>
              </p:cNvPicPr>
              <p:nvPr/>
            </p:nvPicPr>
            <p:blipFill>
              <a:blip r:embed="rId8"/>
              <a:stretch>
                <a:fillRect/>
              </a:stretch>
            </p:blipFill>
            <p:spPr>
              <a:xfrm>
                <a:off x="9534400" y="4265529"/>
                <a:ext cx="2228559" cy="2663051"/>
              </a:xfrm>
              <a:prstGeom prst="rect">
                <a:avLst/>
              </a:prstGeom>
            </p:spPr>
          </p:pic>
        </mc:Fallback>
      </mc:AlternateContent>
    </p:spTree>
    <p:extLst>
      <p:ext uri="{BB962C8B-B14F-4D97-AF65-F5344CB8AC3E}">
        <p14:creationId xmlns:p14="http://schemas.microsoft.com/office/powerpoint/2010/main" val="3506163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C87DF-8812-4EE7-8017-265EE909EDB2}"/>
              </a:ext>
            </a:extLst>
          </p:cNvPr>
          <p:cNvSpPr>
            <a:spLocks noGrp="1"/>
          </p:cNvSpPr>
          <p:nvPr>
            <p:ph type="title"/>
          </p:nvPr>
        </p:nvSpPr>
        <p:spPr/>
        <p:txBody>
          <a:bodyPr/>
          <a:lstStyle/>
          <a:p>
            <a:r>
              <a:rPr lang="en-US" dirty="0"/>
              <a:t>Here is a link to our game OCEAN RESCUE</a:t>
            </a:r>
          </a:p>
        </p:txBody>
      </p:sp>
      <p:sp>
        <p:nvSpPr>
          <p:cNvPr id="5" name="Content Placeholder 4">
            <a:extLst>
              <a:ext uri="{FF2B5EF4-FFF2-40B4-BE49-F238E27FC236}">
                <a16:creationId xmlns:a16="http://schemas.microsoft.com/office/drawing/2014/main" id="{D0219365-57E0-42BA-B799-ACF8B85731EA}"/>
              </a:ext>
            </a:extLst>
          </p:cNvPr>
          <p:cNvSpPr>
            <a:spLocks noGrp="1"/>
          </p:cNvSpPr>
          <p:nvPr>
            <p:ph idx="1"/>
          </p:nvPr>
        </p:nvSpPr>
        <p:spPr>
          <a:xfrm>
            <a:off x="1143000" y="2332026"/>
            <a:ext cx="5363817" cy="556948"/>
          </a:xfrm>
        </p:spPr>
        <p:txBody>
          <a:bodyPr/>
          <a:lstStyle/>
          <a:p>
            <a:pPr marL="0" indent="0">
              <a:buNone/>
            </a:pPr>
            <a:r>
              <a:rPr lang="en-US" dirty="0">
                <a:hlinkClick r:id="rId2"/>
              </a:rPr>
              <a:t>https://scratch.mit.edu/projects/575312420</a:t>
            </a:r>
            <a:endParaRPr lang="en-US" dirty="0"/>
          </a:p>
        </p:txBody>
      </p:sp>
    </p:spTree>
    <p:extLst>
      <p:ext uri="{BB962C8B-B14F-4D97-AF65-F5344CB8AC3E}">
        <p14:creationId xmlns:p14="http://schemas.microsoft.com/office/powerpoint/2010/main" val="95689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D6646-9EAC-487B-8DAB-AC48A5683FEB}"/>
              </a:ext>
            </a:extLst>
          </p:cNvPr>
          <p:cNvSpPr>
            <a:spLocks noGrp="1"/>
          </p:cNvSpPr>
          <p:nvPr>
            <p:ph type="title"/>
          </p:nvPr>
        </p:nvSpPr>
        <p:spPr/>
        <p:txBody>
          <a:bodyPr/>
          <a:lstStyle/>
          <a:p>
            <a:pPr algn="ctr"/>
            <a:r>
              <a:rPr lang="en-US" dirty="0"/>
              <a:t>Let’s Get Started</a:t>
            </a:r>
          </a:p>
        </p:txBody>
      </p:sp>
      <p:sp>
        <p:nvSpPr>
          <p:cNvPr id="3" name="Content Placeholder 2">
            <a:extLst>
              <a:ext uri="{FF2B5EF4-FFF2-40B4-BE49-F238E27FC236}">
                <a16:creationId xmlns:a16="http://schemas.microsoft.com/office/drawing/2014/main" id="{96AE6019-D4DE-4878-B830-6B3DBD181B9E}"/>
              </a:ext>
            </a:extLst>
          </p:cNvPr>
          <p:cNvSpPr>
            <a:spLocks noGrp="1"/>
          </p:cNvSpPr>
          <p:nvPr>
            <p:ph idx="1"/>
          </p:nvPr>
        </p:nvSpPr>
        <p:spPr/>
        <p:txBody>
          <a:bodyPr/>
          <a:lstStyle/>
          <a:p>
            <a:r>
              <a:rPr lang="en-US" dirty="0"/>
              <a:t>1. Open Scratch and create an account:</a:t>
            </a:r>
          </a:p>
          <a:p>
            <a:pPr marL="0" indent="0">
              <a:buNone/>
            </a:pPr>
            <a:r>
              <a:rPr lang="en-US" dirty="0">
                <a:hlinkClick r:id="rId2"/>
              </a:rPr>
              <a:t>https://scratch.mit.edu/</a:t>
            </a:r>
            <a:endParaRPr lang="en-US" dirty="0"/>
          </a:p>
          <a:p>
            <a:pPr marL="0" indent="0">
              <a:buNone/>
            </a:pPr>
            <a:endParaRPr lang="en-US" dirty="0"/>
          </a:p>
          <a:p>
            <a:r>
              <a:rPr lang="en-US" dirty="0"/>
              <a:t>2. Here we will Start to create our Game!!! (Click See inside and hit the green flag)</a:t>
            </a:r>
          </a:p>
          <a:p>
            <a:pPr marL="0" indent="0">
              <a:buNone/>
            </a:pPr>
            <a:r>
              <a:rPr lang="en-US" dirty="0">
                <a:hlinkClick r:id="rId3"/>
              </a:rPr>
              <a:t>https://scratch.mit.edu/projects/582468441</a:t>
            </a:r>
            <a:endParaRPr lang="en-US" dirty="0"/>
          </a:p>
        </p:txBody>
      </p:sp>
    </p:spTree>
    <p:extLst>
      <p:ext uri="{BB962C8B-B14F-4D97-AF65-F5344CB8AC3E}">
        <p14:creationId xmlns:p14="http://schemas.microsoft.com/office/powerpoint/2010/main" val="2382654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29EEC-C384-4517-867D-A4AD2F945F6B}"/>
              </a:ext>
            </a:extLst>
          </p:cNvPr>
          <p:cNvSpPr>
            <a:spLocks noGrp="1"/>
          </p:cNvSpPr>
          <p:nvPr>
            <p:ph type="title"/>
          </p:nvPr>
        </p:nvSpPr>
        <p:spPr>
          <a:xfrm>
            <a:off x="1142999" y="0"/>
            <a:ext cx="9905999" cy="1086678"/>
          </a:xfrm>
        </p:spPr>
        <p:txBody>
          <a:bodyPr/>
          <a:lstStyle/>
          <a:p>
            <a:pPr algn="ctr"/>
            <a:r>
              <a:rPr lang="en-US" dirty="0"/>
              <a:t>Creating the Board Back drop</a:t>
            </a:r>
          </a:p>
        </p:txBody>
      </p:sp>
      <p:sp>
        <p:nvSpPr>
          <p:cNvPr id="3" name="Content Placeholder 2">
            <a:extLst>
              <a:ext uri="{FF2B5EF4-FFF2-40B4-BE49-F238E27FC236}">
                <a16:creationId xmlns:a16="http://schemas.microsoft.com/office/drawing/2014/main" id="{473021B2-936E-4D52-9917-82A734B36763}"/>
              </a:ext>
            </a:extLst>
          </p:cNvPr>
          <p:cNvSpPr>
            <a:spLocks noGrp="1"/>
          </p:cNvSpPr>
          <p:nvPr>
            <p:ph idx="1"/>
          </p:nvPr>
        </p:nvSpPr>
        <p:spPr>
          <a:xfrm>
            <a:off x="209248" y="988321"/>
            <a:ext cx="4034140" cy="841307"/>
          </a:xfrm>
        </p:spPr>
        <p:txBody>
          <a:bodyPr>
            <a:normAutofit/>
          </a:bodyPr>
          <a:lstStyle/>
          <a:p>
            <a:pPr marL="0" indent="0">
              <a:buNone/>
            </a:pPr>
            <a:r>
              <a:rPr lang="en-US" sz="1800" dirty="0"/>
              <a:t>This is what your Beginner Board will look like</a:t>
            </a:r>
          </a:p>
        </p:txBody>
      </p:sp>
      <p:pic>
        <p:nvPicPr>
          <p:cNvPr id="4" name="Picture 3">
            <a:extLst>
              <a:ext uri="{FF2B5EF4-FFF2-40B4-BE49-F238E27FC236}">
                <a16:creationId xmlns:a16="http://schemas.microsoft.com/office/drawing/2014/main" id="{6E4069CC-CDFD-4C1B-8789-56C99E688B7F}"/>
              </a:ext>
            </a:extLst>
          </p:cNvPr>
          <p:cNvPicPr>
            <a:picLocks noChangeAspect="1"/>
          </p:cNvPicPr>
          <p:nvPr/>
        </p:nvPicPr>
        <p:blipFill>
          <a:blip r:embed="rId2"/>
          <a:stretch>
            <a:fillRect/>
          </a:stretch>
        </p:blipFill>
        <p:spPr>
          <a:xfrm>
            <a:off x="390825" y="1829628"/>
            <a:ext cx="2909588" cy="3581770"/>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6526AFE7-6B1B-48EE-A861-DC4C90076363}"/>
              </a:ext>
            </a:extLst>
          </p:cNvPr>
          <p:cNvPicPr>
            <a:picLocks noChangeAspect="1"/>
          </p:cNvPicPr>
          <p:nvPr/>
        </p:nvPicPr>
        <p:blipFill rotWithShape="1">
          <a:blip r:embed="rId3">
            <a:extLst>
              <a:ext uri="{28A0092B-C50C-407E-A947-70E740481C1C}">
                <a14:useLocalDpi xmlns:a14="http://schemas.microsoft.com/office/drawing/2010/main" val="0"/>
              </a:ext>
            </a:extLst>
          </a:blip>
          <a:srcRect l="65391" t="31865"/>
          <a:stretch/>
        </p:blipFill>
        <p:spPr>
          <a:xfrm>
            <a:off x="6498434" y="1658177"/>
            <a:ext cx="4786310" cy="5053883"/>
          </a:xfrm>
          <a:prstGeom prst="rect">
            <a:avLst/>
          </a:prstGeom>
        </p:spPr>
      </p:pic>
      <p:sp>
        <p:nvSpPr>
          <p:cNvPr id="7" name="TextBox 6">
            <a:extLst>
              <a:ext uri="{FF2B5EF4-FFF2-40B4-BE49-F238E27FC236}">
                <a16:creationId xmlns:a16="http://schemas.microsoft.com/office/drawing/2014/main" id="{5C9EE18E-B95C-4DF8-94F1-2746A627196E}"/>
              </a:ext>
            </a:extLst>
          </p:cNvPr>
          <p:cNvSpPr txBox="1"/>
          <p:nvPr/>
        </p:nvSpPr>
        <p:spPr>
          <a:xfrm>
            <a:off x="5977265" y="892351"/>
            <a:ext cx="5828647" cy="369332"/>
          </a:xfrm>
          <a:prstGeom prst="rect">
            <a:avLst/>
          </a:prstGeom>
          <a:noFill/>
        </p:spPr>
        <p:txBody>
          <a:bodyPr wrap="none" rtlCol="0">
            <a:spAutoFit/>
          </a:bodyPr>
          <a:lstStyle/>
          <a:p>
            <a:r>
              <a:rPr lang="en-US" dirty="0"/>
              <a:t>CHOOSE A BACKDROP WITH LITTLE TO NO WHITE</a:t>
            </a:r>
          </a:p>
        </p:txBody>
      </p:sp>
    </p:spTree>
    <p:extLst>
      <p:ext uri="{BB962C8B-B14F-4D97-AF65-F5344CB8AC3E}">
        <p14:creationId xmlns:p14="http://schemas.microsoft.com/office/powerpoint/2010/main" val="1125662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A7ECE-20A4-4C9F-85A0-DDDDF2F71676}"/>
              </a:ext>
            </a:extLst>
          </p:cNvPr>
          <p:cNvSpPr>
            <a:spLocks noGrp="1"/>
          </p:cNvSpPr>
          <p:nvPr>
            <p:ph type="title"/>
          </p:nvPr>
        </p:nvSpPr>
        <p:spPr>
          <a:xfrm>
            <a:off x="928688" y="131578"/>
            <a:ext cx="9905999" cy="827278"/>
          </a:xfrm>
        </p:spPr>
        <p:txBody>
          <a:bodyPr/>
          <a:lstStyle/>
          <a:p>
            <a:r>
              <a:rPr lang="en-US" dirty="0"/>
              <a:t>CREATING THE MAIN CHARACTER</a:t>
            </a:r>
          </a:p>
        </p:txBody>
      </p:sp>
      <p:pic>
        <p:nvPicPr>
          <p:cNvPr id="4" name="Content Placeholder 3" descr="Graphical user interface, text, application&#10;&#10;Description automatically generated">
            <a:extLst>
              <a:ext uri="{FF2B5EF4-FFF2-40B4-BE49-F238E27FC236}">
                <a16:creationId xmlns:a16="http://schemas.microsoft.com/office/drawing/2014/main" id="{89C2B271-8CF1-4D27-8914-E331A82763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074" y="1891504"/>
            <a:ext cx="5332081" cy="4180682"/>
          </a:xfrm>
          <a:prstGeom prst="rect">
            <a:avLst/>
          </a:prstGeom>
        </p:spPr>
      </p:pic>
      <p:sp>
        <p:nvSpPr>
          <p:cNvPr id="5" name="TextBox 4">
            <a:extLst>
              <a:ext uri="{FF2B5EF4-FFF2-40B4-BE49-F238E27FC236}">
                <a16:creationId xmlns:a16="http://schemas.microsoft.com/office/drawing/2014/main" id="{D0E5B906-03BA-402A-A242-ECBE0F97AE37}"/>
              </a:ext>
            </a:extLst>
          </p:cNvPr>
          <p:cNvSpPr txBox="1"/>
          <p:nvPr/>
        </p:nvSpPr>
        <p:spPr>
          <a:xfrm>
            <a:off x="571500" y="1180865"/>
            <a:ext cx="4228465" cy="369332"/>
          </a:xfrm>
          <a:prstGeom prst="rect">
            <a:avLst/>
          </a:prstGeom>
          <a:noFill/>
        </p:spPr>
        <p:txBody>
          <a:bodyPr wrap="none" rtlCol="0">
            <a:spAutoFit/>
          </a:bodyPr>
          <a:lstStyle/>
          <a:p>
            <a:r>
              <a:rPr lang="en-US" dirty="0"/>
              <a:t>CREATE A MAIN SPRITE CHARACTER</a:t>
            </a:r>
          </a:p>
        </p:txBody>
      </p:sp>
      <p:pic>
        <p:nvPicPr>
          <p:cNvPr id="7" name="Picture 6" descr="Graphical user interface, application&#10;&#10;Description automatically generated">
            <a:extLst>
              <a:ext uri="{FF2B5EF4-FFF2-40B4-BE49-F238E27FC236}">
                <a16:creationId xmlns:a16="http://schemas.microsoft.com/office/drawing/2014/main" id="{DC84595F-695A-4919-8817-C45B33462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91504"/>
            <a:ext cx="5631123" cy="4180682"/>
          </a:xfrm>
          <a:prstGeom prst="rect">
            <a:avLst/>
          </a:prstGeom>
        </p:spPr>
      </p:pic>
      <p:sp>
        <p:nvSpPr>
          <p:cNvPr id="8" name="TextBox 7">
            <a:extLst>
              <a:ext uri="{FF2B5EF4-FFF2-40B4-BE49-F238E27FC236}">
                <a16:creationId xmlns:a16="http://schemas.microsoft.com/office/drawing/2014/main" id="{A7270BD3-2279-4123-8334-0DBB5F5D107E}"/>
              </a:ext>
            </a:extLst>
          </p:cNvPr>
          <p:cNvSpPr txBox="1"/>
          <p:nvPr/>
        </p:nvSpPr>
        <p:spPr>
          <a:xfrm>
            <a:off x="6096000" y="1140503"/>
            <a:ext cx="5291138" cy="646331"/>
          </a:xfrm>
          <a:prstGeom prst="rect">
            <a:avLst/>
          </a:prstGeom>
          <a:noFill/>
        </p:spPr>
        <p:txBody>
          <a:bodyPr wrap="square" rtlCol="0">
            <a:spAutoFit/>
          </a:bodyPr>
          <a:lstStyle/>
          <a:p>
            <a:r>
              <a:rPr lang="en-US" dirty="0"/>
              <a:t>HERE WE WILL BE WRITING CODE FOR OUR MAIN SPRITE</a:t>
            </a:r>
          </a:p>
        </p:txBody>
      </p:sp>
    </p:spTree>
    <p:extLst>
      <p:ext uri="{BB962C8B-B14F-4D97-AF65-F5344CB8AC3E}">
        <p14:creationId xmlns:p14="http://schemas.microsoft.com/office/powerpoint/2010/main" val="2425950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3F614-27A5-454A-822E-82A06AF8816F}"/>
              </a:ext>
            </a:extLst>
          </p:cNvPr>
          <p:cNvSpPr>
            <a:spLocks noGrp="1"/>
          </p:cNvSpPr>
          <p:nvPr>
            <p:ph type="title"/>
          </p:nvPr>
        </p:nvSpPr>
        <p:spPr>
          <a:xfrm>
            <a:off x="753924" y="186099"/>
            <a:ext cx="9905999" cy="786009"/>
          </a:xfrm>
        </p:spPr>
        <p:txBody>
          <a:bodyPr/>
          <a:lstStyle/>
          <a:p>
            <a:pPr algn="ctr"/>
            <a:r>
              <a:rPr lang="en-US" dirty="0"/>
              <a:t>GETTING OUR MAIN SPRITE TO MOVE</a:t>
            </a:r>
          </a:p>
        </p:txBody>
      </p:sp>
      <p:pic>
        <p:nvPicPr>
          <p:cNvPr id="7" name="Picture 6" descr="Graphical user interface, application, Word&#10;&#10;Description automatically generated">
            <a:extLst>
              <a:ext uri="{FF2B5EF4-FFF2-40B4-BE49-F238E27FC236}">
                <a16:creationId xmlns:a16="http://schemas.microsoft.com/office/drawing/2014/main" id="{E00C8E4A-0868-4BE6-86A3-FE8F14FD1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6" y="2157970"/>
            <a:ext cx="5392598" cy="4248150"/>
          </a:xfrm>
          <a:prstGeom prst="rect">
            <a:avLst/>
          </a:prstGeom>
        </p:spPr>
      </p:pic>
      <p:pic>
        <p:nvPicPr>
          <p:cNvPr id="5" name="Content Placeholder 4" descr="Graphical user interface, application&#10;&#10;Description automatically generated">
            <a:extLst>
              <a:ext uri="{FF2B5EF4-FFF2-40B4-BE49-F238E27FC236}">
                <a16:creationId xmlns:a16="http://schemas.microsoft.com/office/drawing/2014/main" id="{3BB9866D-8B69-4ADC-92CB-D8C9C470E5C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35881"/>
          <a:stretch/>
        </p:blipFill>
        <p:spPr>
          <a:xfrm>
            <a:off x="2274608" y="3429000"/>
            <a:ext cx="3432315" cy="2867025"/>
          </a:xfrm>
        </p:spPr>
      </p:pic>
      <p:sp>
        <p:nvSpPr>
          <p:cNvPr id="8" name="TextBox 7">
            <a:extLst>
              <a:ext uri="{FF2B5EF4-FFF2-40B4-BE49-F238E27FC236}">
                <a16:creationId xmlns:a16="http://schemas.microsoft.com/office/drawing/2014/main" id="{9444F2E8-06A9-4FD0-9A49-E26613CBD211}"/>
              </a:ext>
            </a:extLst>
          </p:cNvPr>
          <p:cNvSpPr txBox="1"/>
          <p:nvPr/>
        </p:nvSpPr>
        <p:spPr>
          <a:xfrm>
            <a:off x="314324" y="1265210"/>
            <a:ext cx="5781675" cy="707886"/>
          </a:xfrm>
          <a:prstGeom prst="rect">
            <a:avLst/>
          </a:prstGeom>
          <a:noFill/>
        </p:spPr>
        <p:txBody>
          <a:bodyPr wrap="square" rtlCol="0">
            <a:spAutoFit/>
          </a:bodyPr>
          <a:lstStyle/>
          <a:p>
            <a:r>
              <a:rPr lang="en-US" sz="2000" dirty="0"/>
              <a:t>DRAG AND DROP WHEN FLAG CLICKED INTO YOUR WORK SPACE</a:t>
            </a:r>
          </a:p>
        </p:txBody>
      </p:sp>
      <p:sp>
        <p:nvSpPr>
          <p:cNvPr id="9" name="TextBox 8">
            <a:extLst>
              <a:ext uri="{FF2B5EF4-FFF2-40B4-BE49-F238E27FC236}">
                <a16:creationId xmlns:a16="http://schemas.microsoft.com/office/drawing/2014/main" id="{7096EA91-9574-44E9-B5E5-E9F36EBE3529}"/>
              </a:ext>
            </a:extLst>
          </p:cNvPr>
          <p:cNvSpPr txBox="1"/>
          <p:nvPr/>
        </p:nvSpPr>
        <p:spPr>
          <a:xfrm>
            <a:off x="7015163" y="1078899"/>
            <a:ext cx="4972049" cy="923330"/>
          </a:xfrm>
          <a:prstGeom prst="rect">
            <a:avLst/>
          </a:prstGeom>
          <a:noFill/>
        </p:spPr>
        <p:txBody>
          <a:bodyPr wrap="square" rtlCol="0">
            <a:spAutoFit/>
          </a:bodyPr>
          <a:lstStyle/>
          <a:p>
            <a:r>
              <a:rPr lang="en-US" dirty="0"/>
              <a:t>WE WILL ADD IF THEN STATEMENTS TO MANIPULATE OUR CHARACTERS MOVEMENT</a:t>
            </a:r>
          </a:p>
        </p:txBody>
      </p:sp>
      <p:pic>
        <p:nvPicPr>
          <p:cNvPr id="11" name="Picture 10" descr="A picture containing graphical user interface&#10;&#10;Description automatically generated">
            <a:extLst>
              <a:ext uri="{FF2B5EF4-FFF2-40B4-BE49-F238E27FC236}">
                <a16:creationId xmlns:a16="http://schemas.microsoft.com/office/drawing/2014/main" id="{40181578-688A-4E2E-BEE0-6A9757582E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749" y="2157969"/>
            <a:ext cx="5278613" cy="3999943"/>
          </a:xfrm>
          <a:prstGeom prst="rect">
            <a:avLst/>
          </a:prstGeom>
        </p:spPr>
      </p:pic>
    </p:spTree>
    <p:extLst>
      <p:ext uri="{BB962C8B-B14F-4D97-AF65-F5344CB8AC3E}">
        <p14:creationId xmlns:p14="http://schemas.microsoft.com/office/powerpoint/2010/main" val="3801556233"/>
      </p:ext>
    </p:extLst>
  </p:cSld>
  <p:clrMapOvr>
    <a:masterClrMapping/>
  </p:clrMapOvr>
</p:sld>
</file>

<file path=ppt/theme/theme1.xml><?xml version="1.0" encoding="utf-8"?>
<a:theme xmlns:a="http://schemas.openxmlformats.org/drawingml/2006/main" name="RegattaVTI">
  <a:themeElements>
    <a:clrScheme name="Regatta Yellow">
      <a:dk1>
        <a:sysClr val="windowText" lastClr="000000"/>
      </a:dk1>
      <a:lt1>
        <a:sysClr val="window" lastClr="FFFFFF"/>
      </a:lt1>
      <a:dk2>
        <a:srgbClr val="181C30"/>
      </a:dk2>
      <a:lt2>
        <a:srgbClr val="C8E1F4"/>
      </a:lt2>
      <a:accent1>
        <a:srgbClr val="217ED3"/>
      </a:accent1>
      <a:accent2>
        <a:srgbClr val="B92525"/>
      </a:accent2>
      <a:accent3>
        <a:srgbClr val="18558C"/>
      </a:accent3>
      <a:accent4>
        <a:srgbClr val="1D8B35"/>
      </a:accent4>
      <a:accent5>
        <a:srgbClr val="EA75AA"/>
      </a:accent5>
      <a:accent6>
        <a:srgbClr val="F5A700"/>
      </a:accent6>
      <a:hlink>
        <a:srgbClr val="DB0000"/>
      </a:hlink>
      <a:folHlink>
        <a:srgbClr val="066BB6"/>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6192</TotalTime>
  <Words>1153</Words>
  <Application>Microsoft Office PowerPoint</Application>
  <PresentationFormat>Widescreen</PresentationFormat>
  <Paragraphs>143</Paragraphs>
  <Slides>34</Slides>
  <Notes>3</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RegattaVTI</vt:lpstr>
      <vt:lpstr>OCEAN RESCUE</vt:lpstr>
      <vt:lpstr>What is TAP?</vt:lpstr>
      <vt:lpstr>If you simply throw the net out there, you don’t know what you might catch!   :</vt:lpstr>
      <vt:lpstr>PROJECT DETAILS &amp; METHODS</vt:lpstr>
      <vt:lpstr>Here is a link to our game OCEAN RESCUE</vt:lpstr>
      <vt:lpstr>Let’s Get Started</vt:lpstr>
      <vt:lpstr>Creating the Board Back drop</vt:lpstr>
      <vt:lpstr>CREATING THE MAIN CHARACTER</vt:lpstr>
      <vt:lpstr>GETTING OUR MAIN SPRITE TO MOVE</vt:lpstr>
      <vt:lpstr>GETTING OUR MAIN SPRITE TO MOVE</vt:lpstr>
      <vt:lpstr>GETTING OUR MAIN SPRITE TO MOVE</vt:lpstr>
      <vt:lpstr>GETTING OUR MAIN SPRITE TO MOVE</vt:lpstr>
      <vt:lpstr>THIS IS HOW YOUR STATEMENT SHOULD LOOK…PRESS THE GREEN FLAG A WATCH IT MOVE!</vt:lpstr>
      <vt:lpstr>NOW LETS DO IT FOR ALL 4 DIRECTIONS (UP, DOWN, LEFT, RIGHT</vt:lpstr>
      <vt:lpstr>UP, DOWN, LEFT, RIGHT</vt:lpstr>
      <vt:lpstr>LOCKING MAIN SPRITE ONTO BOARD</vt:lpstr>
      <vt:lpstr>GIVE A START POINT FOR YOUR MAIN SPRITE</vt:lpstr>
      <vt:lpstr>CREATING THINGS TO BE COLLECTED</vt:lpstr>
      <vt:lpstr>CREATING A SCORE COUNTER </vt:lpstr>
      <vt:lpstr>MANIPULATING THE SCORE </vt:lpstr>
      <vt:lpstr> THINGS TO BE COLLECTED</vt:lpstr>
      <vt:lpstr>THE ENEMY</vt:lpstr>
      <vt:lpstr>GETTING THE ENEMY TO MOVE</vt:lpstr>
      <vt:lpstr>RANDOM MOVEMENT -  ENEMY</vt:lpstr>
      <vt:lpstr>GIVE THE ENEMY A DISTANCE TO MOVE</vt:lpstr>
      <vt:lpstr>MOVING RANDOM CONT’D</vt:lpstr>
      <vt:lpstr>ELIMATE MAIN CHARACTER LIVES IF TOUCHING THE ENEMY</vt:lpstr>
      <vt:lpstr>MAIN CHARCTER DISAPPEAR AFTER BEING CAPTURED</vt:lpstr>
      <vt:lpstr>PowerPoint Presentation</vt:lpstr>
      <vt:lpstr>ADD SOUND</vt:lpstr>
      <vt:lpstr>STOP GAME</vt:lpstr>
      <vt:lpstr>Please fill out the survey and give us as much feedback as you would like!!!   </vt:lpstr>
      <vt:lpstr>Questions? Comments? Concerns? </vt:lpstr>
      <vt:lpstr>Welp time to  MOOOve along then!!!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OCEAN RESCUE</dc:title>
  <dc:creator>Katiera Boone</dc:creator>
  <cp:lastModifiedBy>Ka'Tiera Boone</cp:lastModifiedBy>
  <cp:revision>2</cp:revision>
  <dcterms:created xsi:type="dcterms:W3CDTF">2021-10-11T16:38:17Z</dcterms:created>
  <dcterms:modified xsi:type="dcterms:W3CDTF">2022-03-17T17:11:01Z</dcterms:modified>
</cp:coreProperties>
</file>